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9" r:id="rId3"/>
    <p:sldId id="385" r:id="rId4"/>
    <p:sldId id="363" r:id="rId5"/>
    <p:sldId id="362" r:id="rId6"/>
    <p:sldId id="373" r:id="rId7"/>
    <p:sldId id="370" r:id="rId8"/>
    <p:sldId id="366" r:id="rId9"/>
    <p:sldId id="369" r:id="rId10"/>
    <p:sldId id="371" r:id="rId11"/>
    <p:sldId id="372" r:id="rId12"/>
    <p:sldId id="325" r:id="rId13"/>
    <p:sldId id="386" r:id="rId14"/>
    <p:sldId id="329" r:id="rId15"/>
    <p:sldId id="355" r:id="rId16"/>
    <p:sldId id="394" r:id="rId17"/>
    <p:sldId id="375" r:id="rId18"/>
    <p:sldId id="378" r:id="rId19"/>
    <p:sldId id="332" r:id="rId20"/>
    <p:sldId id="379" r:id="rId21"/>
    <p:sldId id="333" r:id="rId22"/>
    <p:sldId id="380" r:id="rId23"/>
    <p:sldId id="338" r:id="rId24"/>
    <p:sldId id="382" r:id="rId25"/>
    <p:sldId id="395" r:id="rId26"/>
    <p:sldId id="353" r:id="rId27"/>
    <p:sldId id="334" r:id="rId28"/>
    <p:sldId id="335" r:id="rId29"/>
    <p:sldId id="340" r:id="rId30"/>
    <p:sldId id="336" r:id="rId31"/>
    <p:sldId id="391" r:id="rId32"/>
    <p:sldId id="392" r:id="rId3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741B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99715" autoAdjust="0"/>
  </p:normalViewPr>
  <p:slideViewPr>
    <p:cSldViewPr>
      <p:cViewPr varScale="1">
        <p:scale>
          <a:sx n="112" d="100"/>
          <a:sy n="112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E5106-506D-4BE8-8254-C62698F648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9CB5-E234-4269-B820-4DE34CA901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10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BA123-AB6B-4C85-85F4-0E9E334BFE3E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A3575-FA8B-47B8-880D-F90B610AD1D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6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176-DEAF-40E2-BFA7-4F05B7DB9F27}" type="datetime1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4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2C75-3E74-4EEF-BC9B-A7C673C557D2}" type="datetime1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4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7256-1874-452D-AD22-254E1237D966}" type="datetime1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1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10ED-716C-43A8-BAB0-E7FB205B59D2}" type="datetime1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1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68F4-F9E6-45FF-B517-1BE32FD94A6D}" type="datetime1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0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D774-E029-4AC7-A0ED-8B5613F19204}" type="datetime1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5550-83A5-4AEB-BF7F-D278237730E0}" type="datetime1">
              <a:rPr lang="ru-RU" smtClean="0"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8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061F-F8F2-4BE6-B850-85DA8FA96C94}" type="datetime1">
              <a:rPr lang="ru-RU" smtClean="0"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3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9E0-A547-4B80-8DB5-F9741D81B347}" type="datetime1">
              <a:rPr lang="ru-RU" smtClean="0"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4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BA7-91EB-48DB-8D20-42B5CB93F1E9}" type="datetime1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7F6-F613-475D-AF11-5C0A9C5FD7EC}" type="datetime1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2D120-60ED-466F-A936-746A15D914BB}" type="datetime1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5FAB-A079-40CC-AF7A-F7C35054C1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1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47.png"/><Relationship Id="rId5" Type="http://schemas.openxmlformats.org/officeDocument/2006/relationships/image" Target="../media/image4.emf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39651" y="-2"/>
            <a:ext cx="9189671" cy="6869760"/>
            <a:chOff x="-39651" y="-2"/>
            <a:chExt cx="9189671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65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6379" y="2132856"/>
            <a:ext cx="9144000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ІНФОРМАЦІЯ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20000"/>
              </a:lnSpc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 наукову та науково-технічну діяльність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20000"/>
              </a:lnSpc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Житомирського державного технологічного університету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20000"/>
              </a:lnSpc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2018 рік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5216" y="6386319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r>
              <a:rPr lang="uk-UA" b="1" dirty="0" smtClean="0">
                <a:solidFill>
                  <a:schemeClr val="bg1"/>
                </a:solidFill>
              </a:rPr>
              <a:t> березня 201</a:t>
            </a:r>
            <a:r>
              <a:rPr lang="en-US" b="1" dirty="0" smtClean="0">
                <a:solidFill>
                  <a:schemeClr val="bg1"/>
                </a:solidFill>
              </a:rPr>
              <a:t>9</a:t>
            </a:r>
            <a:r>
              <a:rPr lang="uk-UA" b="1" dirty="0" smtClean="0">
                <a:solidFill>
                  <a:schemeClr val="bg1"/>
                </a:solidFill>
              </a:rPr>
              <a:t> року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2305" y="110340"/>
            <a:ext cx="748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Narrow" pitchFamily="34" charset="0"/>
              </a:rPr>
              <a:t>Житомирський державний технологічний університет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43999" cy="6778501"/>
            <a:chOff x="1" y="-2"/>
            <a:chExt cx="9143999" cy="67785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5076" y="6346451"/>
              <a:ext cx="43204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390" y="6377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73363" y="124522"/>
            <a:ext cx="525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Перелік основних </a:t>
            </a:r>
            <a:r>
              <a:rPr lang="uk-UA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показникив</a:t>
            </a:r>
            <a:r>
              <a:rPr lang="uk-UA" sz="28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08520" y="83582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</a:t>
            </a:r>
            <a:r>
              <a:rPr lang="ru-RU" sz="2000" b="1" dirty="0" err="1"/>
              <a:t>основі</a:t>
            </a:r>
            <a:r>
              <a:rPr lang="ru-RU" sz="2000" b="1" dirty="0"/>
              <a:t>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 smtClean="0"/>
              <a:t>здійснюється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оцінювання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результативніст</a:t>
            </a:r>
            <a:r>
              <a:rPr lang="uk-UA" sz="2000" b="1" dirty="0" smtClean="0"/>
              <a:t>і</a:t>
            </a:r>
            <a:r>
              <a:rPr lang="ru-RU" sz="2000" b="1" dirty="0" smtClean="0"/>
              <a:t> ЗВО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6233" y="1241274"/>
            <a:ext cx="86362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/>
          </a:p>
          <a:p>
            <a:pPr algn="just"/>
            <a:r>
              <a:rPr lang="ru-RU" sz="2000" b="1" dirty="0" err="1" smtClean="0"/>
              <a:t>Обсяг</a:t>
            </a:r>
            <a:r>
              <a:rPr lang="ru-RU" sz="2000" b="1" dirty="0" smtClean="0"/>
              <a:t> </a:t>
            </a:r>
            <a:r>
              <a:rPr lang="ru-RU" sz="2000" b="1" dirty="0" err="1"/>
              <a:t>коштів</a:t>
            </a:r>
            <a:r>
              <a:rPr lang="ru-RU" sz="2000" dirty="0"/>
              <a:t>, на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і </a:t>
            </a:r>
            <a:r>
              <a:rPr lang="ru-RU" sz="2000" dirty="0" err="1"/>
              <a:t>розробок</a:t>
            </a:r>
            <a:r>
              <a:rPr lang="ru-RU" sz="2000" dirty="0"/>
              <a:t> ЗВО за </a:t>
            </a:r>
            <a:r>
              <a:rPr lang="ru-RU" sz="2000" dirty="0" err="1"/>
              <a:t>науковим</a:t>
            </a:r>
            <a:r>
              <a:rPr lang="ru-RU" sz="2000" dirty="0"/>
              <a:t> </a:t>
            </a:r>
            <a:r>
              <a:rPr lang="ru-RU" sz="2000" dirty="0" err="1"/>
              <a:t>напрямом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за результатами конкурсного </a:t>
            </a:r>
            <a:r>
              <a:rPr lang="ru-RU" sz="2000" dirty="0" err="1"/>
              <a:t>відбору</a:t>
            </a:r>
            <a:r>
              <a:rPr lang="ru-RU" sz="2000" dirty="0"/>
              <a:t> </a:t>
            </a:r>
            <a:r>
              <a:rPr lang="ru-RU" sz="2000" dirty="0" err="1"/>
              <a:t>фінансуються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b="1" dirty="0" err="1"/>
              <a:t>загального</a:t>
            </a:r>
            <a:r>
              <a:rPr lang="ru-RU" sz="2000" b="1" dirty="0"/>
              <a:t> фонду </a:t>
            </a:r>
            <a:r>
              <a:rPr lang="ru-RU" sz="2000" b="1" dirty="0" smtClean="0"/>
              <a:t>державного бюджету </a:t>
            </a:r>
            <a:endParaRPr lang="ru-RU" sz="2000" b="1" dirty="0"/>
          </a:p>
          <a:p>
            <a:endParaRPr lang="ru-RU" sz="2000" dirty="0" smtClean="0"/>
          </a:p>
          <a:p>
            <a:endParaRPr lang="ru-RU" sz="2000" dirty="0" smtClean="0"/>
          </a:p>
          <a:p>
            <a:pPr algn="just"/>
            <a:r>
              <a:rPr lang="ru-RU" sz="2000" b="1" dirty="0" err="1" smtClean="0"/>
              <a:t>Обсяг</a:t>
            </a:r>
            <a:r>
              <a:rPr lang="ru-RU" sz="2000" b="1" dirty="0" smtClean="0"/>
              <a:t> </a:t>
            </a:r>
            <a:r>
              <a:rPr lang="ru-RU" sz="2000" b="1" dirty="0" err="1"/>
              <a:t>коштів</a:t>
            </a:r>
            <a:r>
              <a:rPr lang="ru-RU" sz="2000" dirty="0"/>
              <a:t>, на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і </a:t>
            </a:r>
            <a:r>
              <a:rPr lang="ru-RU" sz="2000" dirty="0" err="1"/>
              <a:t>розробок</a:t>
            </a:r>
            <a:r>
              <a:rPr lang="ru-RU" sz="2000" dirty="0"/>
              <a:t> ЗВО за </a:t>
            </a:r>
            <a:r>
              <a:rPr lang="ru-RU" sz="2000" dirty="0" err="1"/>
              <a:t>науковим</a:t>
            </a:r>
            <a:r>
              <a:rPr lang="ru-RU" sz="2000" dirty="0"/>
              <a:t> </a:t>
            </a:r>
            <a:r>
              <a:rPr lang="ru-RU" sz="2000" dirty="0" err="1"/>
              <a:t>напрямом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фінансуються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b="1" dirty="0" err="1"/>
              <a:t>спеціального</a:t>
            </a:r>
            <a:r>
              <a:rPr lang="ru-RU" sz="2000" b="1" dirty="0"/>
              <a:t> фонду державного </a:t>
            </a:r>
            <a:r>
              <a:rPr lang="ru-RU" sz="2000" b="1" dirty="0" smtClean="0"/>
              <a:t>бюджету</a:t>
            </a:r>
          </a:p>
          <a:p>
            <a:endParaRPr lang="ru-RU" sz="2000" dirty="0" smtClean="0"/>
          </a:p>
          <a:p>
            <a:endParaRPr lang="ru-RU" sz="2000" dirty="0"/>
          </a:p>
          <a:p>
            <a:pPr algn="just"/>
            <a:r>
              <a:rPr lang="ru-RU" sz="2000" b="1" dirty="0" err="1" smtClean="0"/>
              <a:t>Обсяг</a:t>
            </a:r>
            <a:r>
              <a:rPr lang="ru-RU" sz="2000" b="1" dirty="0" smtClean="0"/>
              <a:t> </a:t>
            </a:r>
            <a:r>
              <a:rPr lang="ru-RU" sz="2000" b="1" dirty="0" err="1"/>
              <a:t>коштів</a:t>
            </a:r>
            <a:r>
              <a:rPr lang="ru-RU" sz="2000" dirty="0"/>
              <a:t>, </a:t>
            </a:r>
            <a:r>
              <a:rPr lang="ru-RU" sz="2000" dirty="0" err="1"/>
              <a:t>спрямованих</a:t>
            </a:r>
            <a:r>
              <a:rPr lang="ru-RU" sz="2000" dirty="0"/>
              <a:t>/</a:t>
            </a:r>
            <a:r>
              <a:rPr lang="ru-RU" sz="2000" dirty="0" err="1"/>
              <a:t>залучених</a:t>
            </a:r>
            <a:r>
              <a:rPr lang="ru-RU" sz="2000" dirty="0"/>
              <a:t> ЗВО на </a:t>
            </a:r>
            <a:r>
              <a:rPr lang="ru-RU" sz="2000" dirty="0" err="1"/>
              <a:t>придбання</a:t>
            </a:r>
            <a:r>
              <a:rPr lang="ru-RU" sz="2000" dirty="0"/>
              <a:t> </a:t>
            </a:r>
            <a:r>
              <a:rPr lang="ru-RU" sz="2000" dirty="0" err="1"/>
              <a:t>обладнання</a:t>
            </a:r>
            <a:r>
              <a:rPr lang="ru-RU" sz="2000" dirty="0"/>
              <a:t> за </a:t>
            </a:r>
            <a:r>
              <a:rPr lang="ru-RU" sz="2000" dirty="0" err="1"/>
              <a:t>науковим</a:t>
            </a:r>
            <a:r>
              <a:rPr lang="ru-RU" sz="2000" dirty="0"/>
              <a:t> </a:t>
            </a:r>
            <a:r>
              <a:rPr lang="ru-RU" sz="2000" dirty="0" err="1"/>
              <a:t>напрямом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b="1" dirty="0" err="1"/>
              <a:t>балансова</a:t>
            </a:r>
            <a:r>
              <a:rPr lang="ru-RU" sz="2000" b="1" dirty="0"/>
              <a:t> </a:t>
            </a:r>
            <a:r>
              <a:rPr lang="ru-RU" sz="2000" b="1" dirty="0" err="1"/>
              <a:t>вартість</a:t>
            </a:r>
            <a:r>
              <a:rPr lang="ru-RU" sz="2000" dirty="0"/>
              <a:t> </a:t>
            </a:r>
            <a:r>
              <a:rPr lang="ru-RU" sz="2000" dirty="0" err="1"/>
              <a:t>придбаного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отриманого</a:t>
            </a:r>
            <a:r>
              <a:rPr lang="ru-RU" sz="2000" dirty="0"/>
              <a:t> у </a:t>
            </a:r>
            <a:r>
              <a:rPr lang="ru-RU" sz="2000" dirty="0" err="1"/>
              <a:t>довгострокове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b="1" dirty="0" err="1"/>
              <a:t>обладнання</a:t>
            </a:r>
            <a:r>
              <a:rPr lang="ru-RU" sz="2000" b="1" dirty="0"/>
              <a:t> за </a:t>
            </a:r>
            <a:r>
              <a:rPr lang="ru-RU" sz="2000" b="1" dirty="0" err="1"/>
              <a:t>науковим</a:t>
            </a:r>
            <a:r>
              <a:rPr lang="ru-RU" sz="2000" b="1" dirty="0"/>
              <a:t> </a:t>
            </a:r>
            <a:r>
              <a:rPr lang="ru-RU" sz="2000" b="1" dirty="0" err="1"/>
              <a:t>напрямом</a:t>
            </a:r>
            <a:r>
              <a:rPr lang="ru-RU" sz="2000" b="1" dirty="0"/>
              <a:t> 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50019" cy="6869760"/>
            <a:chOff x="1" y="-2"/>
            <a:chExt cx="9150019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618923" y="120740"/>
            <a:ext cx="707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Narrow" pitchFamily="34" charset="0"/>
              </a:rPr>
              <a:t>Фінансування наукової діяльності та надходження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" y="1268760"/>
            <a:ext cx="8985283" cy="483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24975" y="1236861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err="1" smtClean="0"/>
              <a:t>тис.грн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613" y="-2"/>
            <a:ext cx="9148613" cy="6869760"/>
            <a:chOff x="-4613" y="-2"/>
            <a:chExt cx="9148613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3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197555" y="-2"/>
            <a:ext cx="7794571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>
                <a:solidFill>
                  <a:schemeClr val="bg1"/>
                </a:solidFill>
              </a:rPr>
              <a:t>Результативні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показники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виконання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наукових</a:t>
            </a:r>
            <a:r>
              <a:rPr lang="ru-RU" sz="2800" dirty="0">
                <a:solidFill>
                  <a:schemeClr val="bg1"/>
                </a:solidFill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1"/>
                </a:solidFill>
              </a:rPr>
              <a:t>науково-технічних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робіт</a:t>
            </a:r>
            <a:r>
              <a:rPr lang="ru-RU" sz="2800" dirty="0">
                <a:solidFill>
                  <a:schemeClr val="bg1"/>
                </a:solidFill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</a:rPr>
              <a:t>кошти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держ</a:t>
            </a:r>
            <a:r>
              <a:rPr lang="ru-RU" sz="2800" dirty="0" smtClean="0">
                <a:solidFill>
                  <a:schemeClr val="bg1"/>
                </a:solidFill>
              </a:rPr>
              <a:t>. бюджету 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46958"/>
              </p:ext>
            </p:extLst>
          </p:nvPr>
        </p:nvGraphicFramePr>
        <p:xfrm>
          <a:off x="539552" y="1196752"/>
          <a:ext cx="8191500" cy="4293616"/>
        </p:xfrm>
        <a:graphic>
          <a:graphicData uri="http://schemas.openxmlformats.org/drawingml/2006/table">
            <a:tbl>
              <a:tblPr firstRow="1" firstCol="1" bandRow="1"/>
              <a:tblGrid>
                <a:gridCol w="725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Показник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-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Значення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Кількість робіт, відзначених Державною премією України в галузі науки і техніки, поданих від закладу вищої освіти/наукової установи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Кількість робіт, відзначених  міжнародними нагородами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Загальна кількість наукових, науково-технічних робіт, які виконувались, </a:t>
                      </a:r>
                      <a:r>
                        <a:rPr lang="uk-UA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 рахунок коштів загального фонду державного бюджету</a:t>
                      </a:r>
                      <a:r>
                        <a:rPr lang="uk-UA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всього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тому числі: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фундаментальні дослідження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прикладні дослідження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прикладні розробки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міжнародні наукові заходи (конференції, семінари)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Кількість наукових і науково-технічних робіт, які виконувались </a:t>
                      </a:r>
                      <a:r>
                        <a:rPr lang="uk-UA" sz="18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межах кафедральної тематики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613" y="-2"/>
            <a:ext cx="9148613" cy="6869760"/>
            <a:chOff x="-4613" y="-2"/>
            <a:chExt cx="9148613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3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59429"/>
            <a:ext cx="1092063" cy="53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197555" y="-2"/>
            <a:ext cx="7794571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1"/>
                </a:solidFill>
              </a:rPr>
              <a:t>Порівняння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показників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виконання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наукових</a:t>
            </a:r>
            <a:r>
              <a:rPr lang="ru-RU" sz="2800" dirty="0">
                <a:solidFill>
                  <a:schemeClr val="bg1"/>
                </a:solidFill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1"/>
                </a:solidFill>
              </a:rPr>
              <a:t>науково-технічних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робіт</a:t>
            </a:r>
            <a:r>
              <a:rPr lang="ru-RU" sz="2800" dirty="0">
                <a:solidFill>
                  <a:schemeClr val="bg1"/>
                </a:solidFill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</a:rPr>
              <a:t>кошти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держ</a:t>
            </a:r>
            <a:r>
              <a:rPr lang="ru-RU" sz="2800" dirty="0" smtClean="0">
                <a:solidFill>
                  <a:schemeClr val="bg1"/>
                </a:solidFill>
              </a:rPr>
              <a:t>. бюджету 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86614"/>
              </p:ext>
            </p:extLst>
          </p:nvPr>
        </p:nvGraphicFramePr>
        <p:xfrm>
          <a:off x="539552" y="2494395"/>
          <a:ext cx="7588012" cy="1790700"/>
        </p:xfrm>
        <a:graphic>
          <a:graphicData uri="http://schemas.openxmlformats.org/drawingml/2006/table">
            <a:tbl>
              <a:tblPr firstRow="1" firstCol="1" bandRow="1"/>
              <a:tblGrid>
                <a:gridCol w="3670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effectLst/>
                          <a:latin typeface="+mn-lt"/>
                          <a:cs typeface="Times New Roman"/>
                        </a:rPr>
                        <a:t>Вид </a:t>
                      </a:r>
                      <a:r>
                        <a:rPr lang="ru-RU" sz="2000" dirty="0" err="1" smtClean="0">
                          <a:effectLst/>
                          <a:latin typeface="+mn-lt"/>
                          <a:cs typeface="Times New Roman"/>
                        </a:rPr>
                        <a:t>наукової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2000" baseline="0" dirty="0" err="1" smtClean="0">
                          <a:effectLst/>
                          <a:latin typeface="+mn-lt"/>
                          <a:cs typeface="Times New Roman"/>
                        </a:rPr>
                        <a:t>роботи</a:t>
                      </a:r>
                      <a:endParaRPr lang="ru-RU" sz="20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ЖДТУ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ЧДТУ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ТНТУ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Фундаментальні дослідження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Прикладні дослідження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НДР в межах кафедральної тематики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Відомості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відсутні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Рисунок 19" descr="https://tntu.edu.ua/skin/images/tntu-logo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3314"/>
            <a:ext cx="1207596" cy="1145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03" y="1476685"/>
            <a:ext cx="1006833" cy="89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7533" y="-2"/>
            <a:ext cx="9148613" cy="6869760"/>
            <a:chOff x="-4613" y="-2"/>
            <a:chExt cx="9148613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3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421003"/>
              </p:ext>
            </p:extLst>
          </p:nvPr>
        </p:nvGraphicFramePr>
        <p:xfrm>
          <a:off x="462931" y="1541421"/>
          <a:ext cx="8208912" cy="3974204"/>
        </p:xfrm>
        <a:graphic>
          <a:graphicData uri="http://schemas.openxmlformats.org/drawingml/2006/table">
            <a:tbl>
              <a:tblPr firstRow="1" firstCol="1" bandRow="1"/>
              <a:tblGrid>
                <a:gridCol w="732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Показник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Значення</a:t>
                      </a:r>
                      <a:endParaRPr lang="ru-RU" sz="1800" spc="-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Кількість наукових, науково-технічних робіт, договорів на науково-технічні послуги, які виконувались </a:t>
                      </a:r>
                      <a:r>
                        <a:rPr lang="uk-U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uk-U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кошти </a:t>
                      </a:r>
                      <a:r>
                        <a:rPr lang="uk-U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замовників 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(спец. фонд), </a:t>
                      </a: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 них: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наукові, науково-технічні роботи за державними цільовими програмами 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наукові, науково-технічні роботи за державним замовленням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кількість міжнародних грантів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кількість міжнародних договорів на виконання наукових та науково-технічних робіт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наукові, науково-технічні роботи за госпдоговорами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 тому числі: – міжнародними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73" marR="57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206506" y="-2"/>
            <a:ext cx="7491666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>
                <a:solidFill>
                  <a:schemeClr val="bg1"/>
                </a:solidFill>
              </a:rPr>
              <a:t>Результативні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показники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виконання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наукових</a:t>
            </a:r>
            <a:r>
              <a:rPr lang="ru-RU" sz="2800" dirty="0">
                <a:solidFill>
                  <a:schemeClr val="bg1"/>
                </a:solidFill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1"/>
                </a:solidFill>
              </a:rPr>
              <a:t>науково-технічних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робіт</a:t>
            </a:r>
            <a:r>
              <a:rPr lang="ru-RU" sz="2800" dirty="0">
                <a:solidFill>
                  <a:schemeClr val="bg1"/>
                </a:solidFill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</a:rPr>
              <a:t>кошти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замовників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613" y="-2"/>
            <a:ext cx="9148613" cy="6869760"/>
            <a:chOff x="-4613" y="-2"/>
            <a:chExt cx="9148613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3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094176" y="80807"/>
            <a:ext cx="4975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Виконання </a:t>
            </a:r>
            <a:r>
              <a:rPr lang="uk-UA" sz="2800" dirty="0" err="1" smtClean="0">
                <a:solidFill>
                  <a:schemeClr val="bg1"/>
                </a:solidFill>
              </a:rPr>
              <a:t>госпдоговірних</a:t>
            </a:r>
            <a:r>
              <a:rPr lang="uk-UA" sz="2800" dirty="0" smtClean="0">
                <a:solidFill>
                  <a:schemeClr val="bg1"/>
                </a:solidFill>
              </a:rPr>
              <a:t> НДР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90280"/>
            <a:ext cx="1092063" cy="53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764703"/>
            <a:ext cx="4829175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26" y="3917192"/>
            <a:ext cx="12065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3" t="51558" r="25377" b="9863"/>
          <a:stretch/>
        </p:blipFill>
        <p:spPr bwMode="auto">
          <a:xfrm>
            <a:off x="5236793" y="4221245"/>
            <a:ext cx="3902594" cy="203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15020"/>
              </p:ext>
            </p:extLst>
          </p:nvPr>
        </p:nvGraphicFramePr>
        <p:xfrm>
          <a:off x="128499" y="5085184"/>
          <a:ext cx="4947557" cy="974979"/>
        </p:xfrm>
        <a:graphic>
          <a:graphicData uri="http://schemas.openxmlformats.org/drawingml/2006/table">
            <a:tbl>
              <a:tblPr firstRow="1" firstCol="1" bandRow="1"/>
              <a:tblGrid>
                <a:gridCol w="243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ЖДТУ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ТНТУ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Кількість НДР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Надходження тис. </a:t>
                      </a:r>
                      <a:r>
                        <a:rPr lang="uk-UA" sz="18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грн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87,4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4247,6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43999" cy="6778501"/>
            <a:chOff x="1" y="-2"/>
            <a:chExt cx="9143999" cy="67785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5076" y="6346451"/>
              <a:ext cx="43204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390" y="6377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25696" y="163828"/>
            <a:ext cx="5967788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Показники молодіжної науки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920357"/>
              </p:ext>
            </p:extLst>
          </p:nvPr>
        </p:nvGraphicFramePr>
        <p:xfrm>
          <a:off x="105390" y="908720"/>
          <a:ext cx="8859098" cy="5861505"/>
        </p:xfrm>
        <a:graphic>
          <a:graphicData uri="http://schemas.openxmlformats.org/drawingml/2006/table">
            <a:tbl>
              <a:tblPr/>
              <a:tblGrid>
                <a:gridCol w="439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2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Назва роботи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Науковий керівник, виконавці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Фінансування по рокам  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(тис. грн.)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2016 р.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2017 р.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2018 р.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Механізм економіко-екологічної реабілітації суб'єктів господарювання від надзвичайних ситуацій, бойових дій як складова національної безпеки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+mn-lt"/>
                          <a:ea typeface="Times New Roman"/>
                        </a:rPr>
                        <a:t>Грицишен</a:t>
                      </a: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 Д.О.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 Науковці ФОФ, ГЕФ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87,000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200,000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145,000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MS Mincho"/>
                        </a:rPr>
                        <a:t>Політика щодо біженців та внутрішньо переміщених осіб при загрозах національній безпеці та постконфліктному стані економіки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</a:rPr>
                        <a:t>Євдокимов В.В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Науковці ФОФ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114,000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396,000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9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MS Mincho"/>
                        </a:rPr>
                        <a:t>Автоматизована система моніторингу наявності шкідливих та вибухонебезпечних газів на основі міні безпілотних літальних апаратів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Коваль А.В</a:t>
                      </a:r>
                      <a:r>
                        <a:rPr lang="ru-RU" sz="160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 Науковці ФІКТ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90,000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360,000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9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MS Mincho"/>
                        </a:rPr>
                        <a:t>Наукові основи відновлення лісогосподарських заходів у лісах, віднесених до зони безумовного відселення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</a:rPr>
                        <a:t>Давидова І.В.</a:t>
                      </a: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Науковці  ГЕФ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77,000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501,000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9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MS Mincho"/>
                        </a:rPr>
                        <a:t>Розробка нових і вдосконалення існуючих методів та алгоритмів побудови раціональних маршрутів руху транспортних засобів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MS Mincho"/>
                        </a:rPr>
                        <a:t>Морозов А.В.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 Науковці ФІКТ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112,000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335,000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1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</a:rPr>
                        <a:t>Т</a:t>
                      </a:r>
                      <a:r>
                        <a:rPr lang="ru-RU" sz="1600">
                          <a:effectLst/>
                          <a:latin typeface="+mn-lt"/>
                          <a:ea typeface="MS Mincho"/>
                        </a:rPr>
                        <a:t>рансформація соціальної відповідальності бізнесу в умовах гібридної війни</a:t>
                      </a: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”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Жиглей І.В. Науковці ФОФ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110,000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500,000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Всього за рік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+mn-lt"/>
                          <a:ea typeface="Times New Roman"/>
                        </a:rPr>
                        <a:t>87,000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+mn-lt"/>
                          <a:ea typeface="Times New Roman"/>
                        </a:rPr>
                        <a:t>703,000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  <a:ea typeface="Times New Roman"/>
                        </a:rPr>
                        <a:t>2237,000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Всього за рік на всі НДР 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+mn-lt"/>
                          <a:ea typeface="Times New Roman"/>
                        </a:rPr>
                        <a:t>811,243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+mn-lt"/>
                          <a:ea typeface="Times New Roman"/>
                        </a:rPr>
                        <a:t>1574,8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  <a:ea typeface="Times New Roman"/>
                        </a:rPr>
                        <a:t>3107,0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+mn-lt"/>
                          <a:ea typeface="Times New Roman"/>
                        </a:rPr>
                        <a:t>Від загального фінансування, %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>
                          <a:effectLst/>
                          <a:latin typeface="+mn-lt"/>
                          <a:ea typeface="Times New Roman"/>
                        </a:rPr>
                        <a:t>10,72%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>
                          <a:effectLst/>
                          <a:latin typeface="+mn-lt"/>
                          <a:ea typeface="Times New Roman"/>
                        </a:rPr>
                        <a:t>44,64%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+mn-lt"/>
                          <a:ea typeface="Times New Roman"/>
                        </a:rPr>
                        <a:t>72%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27" marR="12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8" y="637420"/>
            <a:ext cx="9148888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" y="-2"/>
            <a:ext cx="9143999" cy="6778501"/>
            <a:chOff x="1" y="-2"/>
            <a:chExt cx="9143999" cy="67785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5076" y="6346451"/>
              <a:ext cx="43204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390" y="6377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01208" y="-13707"/>
            <a:ext cx="6572633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err="1">
                <a:solidFill>
                  <a:schemeClr val="bg1"/>
                </a:solidFill>
                <a:latin typeface="Arial Narrow" pitchFamily="34" charset="0"/>
              </a:rPr>
              <a:t>Результативні</a:t>
            </a:r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Narrow" pitchFamily="34" charset="0"/>
              </a:rPr>
              <a:t>показники</a:t>
            </a:r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Narrow" pitchFamily="34" charset="0"/>
              </a:rPr>
              <a:t>виконання</a:t>
            </a:r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Narrow" pitchFamily="34" charset="0"/>
              </a:rPr>
              <a:t>наукових</a:t>
            </a:r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endParaRPr lang="ru-RU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1"/>
                </a:solidFill>
                <a:latin typeface="Arial Narrow" pitchFamily="34" charset="0"/>
              </a:rPr>
              <a:t>науково-технічних</a:t>
            </a: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Narrow" pitchFamily="34" charset="0"/>
              </a:rPr>
              <a:t>робіт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3" y="3384488"/>
            <a:ext cx="9152063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79512" y="657360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3395199" y="6561250"/>
            <a:ext cx="216024" cy="216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6171876" y="6579920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0349" y="6543530"/>
            <a:ext cx="26776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 smtClean="0"/>
              <a:t>держ</a:t>
            </a:r>
            <a:r>
              <a:rPr lang="ru-RU" dirty="0" smtClean="0"/>
              <a:t>. бюджету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75199" y="6525344"/>
            <a:ext cx="23117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 smtClean="0"/>
              <a:t>за кошти замовників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99628" y="6539650"/>
            <a:ext cx="25557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/>
              <a:t>в межах </a:t>
            </a:r>
            <a:r>
              <a:rPr lang="uk-UA" dirty="0" smtClean="0"/>
              <a:t>тематики </a:t>
            </a:r>
            <a:r>
              <a:rPr lang="uk-UA" dirty="0"/>
              <a:t>кафедр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" y="-2"/>
            <a:ext cx="9150019" cy="6869760"/>
            <a:chOff x="1" y="-2"/>
            <a:chExt cx="9150019" cy="6869760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907704" y="-8525"/>
            <a:ext cx="6260047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Не </a:t>
            </a:r>
            <a:r>
              <a:rPr lang="ru-RU" sz="2800" dirty="0" err="1" smtClean="0">
                <a:solidFill>
                  <a:schemeClr val="bg1"/>
                </a:solidFill>
                <a:latin typeface="Arial Narrow" pitchFamily="34" charset="0"/>
              </a:rPr>
              <a:t>приймали</a:t>
            </a: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 участь у </a:t>
            </a:r>
            <a:r>
              <a:rPr lang="ru-RU" sz="2800" dirty="0" err="1" smtClean="0">
                <a:solidFill>
                  <a:schemeClr val="bg1"/>
                </a:solidFill>
                <a:latin typeface="Arial Narrow" pitchFamily="34" charset="0"/>
              </a:rPr>
              <a:t>виконанні</a:t>
            </a: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Narrow" pitchFamily="34" charset="0"/>
              </a:rPr>
              <a:t>наукових</a:t>
            </a:r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endParaRPr lang="ru-RU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1"/>
                </a:solidFill>
                <a:latin typeface="Arial Narrow" pitchFamily="34" charset="0"/>
              </a:rPr>
              <a:t>науково-технічних</a:t>
            </a: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Narrow" pitchFamily="34" charset="0"/>
              </a:rPr>
              <a:t>робіт</a:t>
            </a: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 ННП кафедр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6816"/>
              </p:ext>
            </p:extLst>
          </p:nvPr>
        </p:nvGraphicFramePr>
        <p:xfrm>
          <a:off x="224297" y="1700808"/>
          <a:ext cx="8707446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3667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Кафедра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Завідувач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Гуманітарних і соціальних наук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Муляр Володимир </a:t>
                      </a:r>
                      <a:r>
                        <a:rPr lang="uk-U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Ілліч, професор</a:t>
                      </a: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 </a:t>
                      </a:r>
                      <a:r>
                        <a:rPr lang="uk-UA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д.ф.н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Права та правоохоронної діяльності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Литвак</a:t>
                      </a: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Олег </a:t>
                      </a:r>
                      <a:r>
                        <a:rPr lang="uk-U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Михайлович, </a:t>
                      </a:r>
                      <a:r>
                        <a:rPr lang="uk-UA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д.ю.н</a:t>
                      </a: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uk-U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професор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Галузевого машинобудування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Степчин</a:t>
                      </a: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Ярослав </a:t>
                      </a:r>
                      <a:r>
                        <a:rPr lang="uk-U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Анатолійович, </a:t>
                      </a:r>
                      <a:r>
                        <a:rPr lang="uk-UA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к.т.н</a:t>
                      </a:r>
                      <a:r>
                        <a:rPr lang="uk-U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., доцент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Комп’ютерних наук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Сугоняк</a:t>
                      </a: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Інна </a:t>
                      </a:r>
                      <a:r>
                        <a:rPr lang="uk-U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Іванівна, </a:t>
                      </a:r>
                      <a:r>
                        <a:rPr lang="uk-UA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к.т.н</a:t>
                      </a: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uk-U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доцент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Розробки родовищ корисних копалин </a:t>
                      </a:r>
                      <a:r>
                        <a:rPr lang="uk-UA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ім.проф</a:t>
                      </a: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Бакка</a:t>
                      </a: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М.Т.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Підвисоцький</a:t>
                      </a: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Віктор </a:t>
                      </a:r>
                      <a:r>
                        <a:rPr lang="uk-UA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Тодосійович</a:t>
                      </a: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д.г.н</a:t>
                      </a:r>
                      <a:r>
                        <a:rPr lang="uk-UA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uk-UA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доцент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613" y="-2"/>
            <a:ext cx="9148613" cy="6869760"/>
            <a:chOff x="-4613" y="-2"/>
            <a:chExt cx="9148613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3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64119"/>
              </p:ext>
            </p:extLst>
          </p:nvPr>
        </p:nvGraphicFramePr>
        <p:xfrm>
          <a:off x="430656" y="980728"/>
          <a:ext cx="8424936" cy="4745736"/>
        </p:xfrm>
        <a:graphic>
          <a:graphicData uri="http://schemas.openxmlformats.org/drawingml/2006/table">
            <a:tbl>
              <a:tblPr firstRow="1" firstCol="1" bandRow="1"/>
              <a:tblGrid>
                <a:gridCol w="727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Значення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Опубліковано </a:t>
                      </a:r>
                      <a:r>
                        <a:rPr lang="uk-UA" sz="18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монографій</a:t>
                      </a:r>
                      <a:endParaRPr lang="ru-RU" sz="18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Усього одиниць монографій в Україні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Усього одиниць монографій за кордоном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Опубліковано </a:t>
                      </a:r>
                      <a:r>
                        <a:rPr lang="uk-UA" sz="18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підручників, навчальних посібників</a:t>
                      </a:r>
                      <a:endParaRPr lang="ru-RU" sz="18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Кількість </a:t>
                      </a:r>
                      <a:r>
                        <a:rPr lang="uk-UA" sz="18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публікацій (статей)</a:t>
                      </a:r>
                      <a:endParaRPr lang="ru-RU" sz="18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Усього одиниць, опублікованих в Україні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Усього одиниць, опублікованих за кордоном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Опублікованих у міжнародній </a:t>
                      </a:r>
                      <a:r>
                        <a:rPr lang="uk-UA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наукометричній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базі даних </a:t>
                      </a:r>
                      <a:r>
                        <a:rPr lang="uk-UA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Scopus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Опублікованих у міжнародній </a:t>
                      </a:r>
                      <a:r>
                        <a:rPr lang="uk-UA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наукометричній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базі даних </a:t>
                      </a:r>
                      <a:r>
                        <a:rPr lang="uk-UA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Web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Science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Опублікованих у міжнародній </a:t>
                      </a:r>
                      <a:r>
                        <a:rPr lang="uk-UA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наукометричній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базі </a:t>
                      </a: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даних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uk-UA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соціогуманітарних</a:t>
                      </a: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наук </a:t>
                      </a:r>
                      <a:r>
                        <a:rPr lang="uk-UA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Copernicus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42303" y="166248"/>
            <a:ext cx="2250168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1"/>
                </a:solidFill>
              </a:rPr>
              <a:t>Наукові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праці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50019" cy="6869760"/>
            <a:chOff x="1" y="-2"/>
            <a:chExt cx="9150019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659189" y="110340"/>
            <a:ext cx="636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ЖДТУ − регіональний лідер вищої освіти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57" y="2814345"/>
            <a:ext cx="2623689" cy="58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85" y="3758623"/>
            <a:ext cx="1831601" cy="48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5" y="4406695"/>
            <a:ext cx="2291377" cy="7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4367" y="2906102"/>
            <a:ext cx="52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37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9758" y="3758623"/>
            <a:ext cx="52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61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19599" y="4663612"/>
            <a:ext cx="52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19</a:t>
            </a:r>
            <a:endParaRPr lang="ru-RU" sz="20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46" y="1353264"/>
            <a:ext cx="2656930" cy="124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2080" y="1789368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кращий в регіоні</a:t>
            </a:r>
            <a:endParaRPr lang="en-US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z="2000" b="1" smtClean="0">
                <a:solidFill>
                  <a:srgbClr val="000066"/>
                </a:solidFill>
              </a:rPr>
              <a:t>2</a:t>
            </a:fld>
            <a:endParaRPr lang="ru-R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" y="-2"/>
            <a:ext cx="9143999" cy="764705"/>
            <a:chOff x="1" y="-2"/>
            <a:chExt cx="9143999" cy="76470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" y="764702"/>
            <a:ext cx="9048247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4171"/>
            <a:ext cx="9111094" cy="310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59" y="917942"/>
            <a:ext cx="8803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Кількість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469" y="4221088"/>
            <a:ext cx="3337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%</a:t>
            </a:r>
            <a:endParaRPr lang="en-US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22060" y="166248"/>
            <a:ext cx="7859652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1"/>
                </a:solidFill>
              </a:rPr>
              <a:t>Наукові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праці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монографії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підручники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посібники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613" y="-2"/>
            <a:ext cx="9148613" cy="6869760"/>
            <a:chOff x="-4613" y="-2"/>
            <a:chExt cx="9148613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3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391529" y="0"/>
            <a:ext cx="7367851" cy="79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prstClr val="white"/>
                </a:solidFill>
              </a:rPr>
              <a:t>Опублікованих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>
                <a:solidFill>
                  <a:prstClr val="white"/>
                </a:solidFill>
              </a:rPr>
              <a:t>у </a:t>
            </a:r>
            <a:r>
              <a:rPr lang="ru-RU" sz="2800" dirty="0" err="1">
                <a:solidFill>
                  <a:prstClr val="white"/>
                </a:solidFill>
              </a:rPr>
              <a:t>міжнародній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наукометричній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 smtClean="0">
              <a:solidFill>
                <a:prstClr val="white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prstClr val="white"/>
                </a:solidFill>
              </a:rPr>
              <a:t>базі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err="1" smtClean="0">
                <a:solidFill>
                  <a:prstClr val="white"/>
                </a:solidFill>
              </a:rPr>
              <a:t>даних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err="1" smtClean="0">
                <a:solidFill>
                  <a:prstClr val="white"/>
                </a:solidFill>
              </a:rPr>
              <a:t>Scopus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9204" y="3054048"/>
            <a:ext cx="2521844" cy="363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Порівняльний аналіз</a:t>
            </a:r>
            <a:endParaRPr lang="uk-UA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04" y="803566"/>
            <a:ext cx="417036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18488" r="41665" b="8258"/>
          <a:stretch/>
        </p:blipFill>
        <p:spPr bwMode="auto">
          <a:xfrm>
            <a:off x="6235286" y="1035242"/>
            <a:ext cx="1638794" cy="201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75" y="4334377"/>
            <a:ext cx="1092063" cy="53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2"/>
          <a:stretch/>
        </p:blipFill>
        <p:spPr bwMode="auto">
          <a:xfrm>
            <a:off x="6197437" y="4150832"/>
            <a:ext cx="1182557" cy="77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26109"/>
              </p:ext>
            </p:extLst>
          </p:nvPr>
        </p:nvGraphicFramePr>
        <p:xfrm>
          <a:off x="590083" y="5157192"/>
          <a:ext cx="7931797" cy="946404"/>
        </p:xfrm>
        <a:graphic>
          <a:graphicData uri="http://schemas.openxmlformats.org/drawingml/2006/table">
            <a:tbl>
              <a:tblPr firstRow="1" firstCol="1" bandRow="1"/>
              <a:tblGrid>
                <a:gridCol w="2918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ЖДТУ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ЧДТУ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ЧНТУ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ТНТУ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Кількість публікацій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Публікацій на одного НПП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0,057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0,057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0,113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0,122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Рисунок 25" descr="https://tntu.edu.ua/skin/images/tntu-logo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37" y="4087476"/>
            <a:ext cx="938212" cy="9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86" y="4150832"/>
            <a:ext cx="1006833" cy="89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" y="-2"/>
            <a:ext cx="9143999" cy="764705"/>
            <a:chOff x="1" y="-2"/>
            <a:chExt cx="9143999" cy="76470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3347864" y="166248"/>
            <a:ext cx="2250168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1"/>
                </a:solidFill>
              </a:rPr>
              <a:t>Наукові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праці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9144000" cy="292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"/>
          <a:stretch/>
        </p:blipFill>
        <p:spPr bwMode="auto">
          <a:xfrm>
            <a:off x="5003" y="3574473"/>
            <a:ext cx="9127122" cy="330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875" y="3789040"/>
            <a:ext cx="3337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%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11629" y="922111"/>
            <a:ext cx="8803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Кількість</a:t>
            </a:r>
            <a:endParaRPr lang="en-US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613" y="-2"/>
            <a:ext cx="9148613" cy="6869760"/>
            <a:chOff x="-4613" y="-2"/>
            <a:chExt cx="9148613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3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837" y="63718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710429" y="64157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prstClr val="white"/>
                </a:solidFill>
              </a:rPr>
              <a:t>27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120740"/>
            <a:ext cx="6839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prstClr val="white"/>
                </a:solidFill>
              </a:rPr>
              <a:t>Виконується завдання з публікацій в </a:t>
            </a:r>
            <a:r>
              <a:rPr lang="en-US" sz="2800" dirty="0" smtClean="0">
                <a:solidFill>
                  <a:prstClr val="white"/>
                </a:solidFill>
              </a:rPr>
              <a:t>Scopus</a:t>
            </a:r>
            <a:endParaRPr lang="ru-RU" sz="2800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289741"/>
              </p:ext>
            </p:extLst>
          </p:nvPr>
        </p:nvGraphicFramePr>
        <p:xfrm>
          <a:off x="264157" y="1412776"/>
          <a:ext cx="8596739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384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 кафедри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Завідувач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Обліку і аудиту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Легенчук Сергій Федорович (професор, д.е.н)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Міжнародних економічних відносин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Романчук Катерина Василівна (доцент, д.е.н.)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Менеджменту і туризму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Тарасюк Галина Миколаївна (професор, </a:t>
                      </a: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д.е.н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Економічної безпеки, публічного управління та адміністрування 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Драган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Іван Олександрович (</a:t>
                      </a: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д.н.з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д.у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с.н.с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Метрології та інформаційно-вимірювальної техніки 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Подчашинський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Юрій Олександрович (професор, </a:t>
                      </a: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д.т.н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Розробки родовищ корисних копалин ім.проф. Бакка М.Т. 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Підвисоцький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Віктор </a:t>
                      </a: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Тодосійович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д.г.н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., доцент)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Маркшейдерії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Соболевський Руслан Вадимович (професор, </a:t>
                      </a: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д.т.н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 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Екології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Коцюба Ірина Григорівна (</a:t>
                      </a:r>
                      <a:r>
                        <a:rPr lang="uk-UA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к.т.н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., доц.)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613" y="-2"/>
            <a:ext cx="9148613" cy="6869760"/>
            <a:chOff x="-4613" y="-2"/>
            <a:chExt cx="9148613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3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28750"/>
            <a:ext cx="860901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9" y="1475663"/>
            <a:ext cx="396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89561" y="166248"/>
            <a:ext cx="734678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bg1"/>
                </a:solidFill>
              </a:rPr>
              <a:t>Публікації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фахових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виданнях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України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43999" cy="6778501"/>
            <a:chOff x="1" y="-2"/>
            <a:chExt cx="9143999" cy="67785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5076" y="6346451"/>
              <a:ext cx="43204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390" y="6377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96946" y="163828"/>
            <a:ext cx="5967788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Показники молодіжної науки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13342"/>
              </p:ext>
            </p:extLst>
          </p:nvPr>
        </p:nvGraphicFramePr>
        <p:xfrm>
          <a:off x="323528" y="1224292"/>
          <a:ext cx="8424936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Молоді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вчені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закладу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вищої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освіти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наукової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установи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2017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2018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Чисельність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молодих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учених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8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закладі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вищої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освіти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науковій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установі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усього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, з них: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135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137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Кількість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науковців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отримували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премії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з них: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стипендії Кабінету Міністрів України для молодих учених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Кількість наукових праць, за участю молодих вчених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Опубліковано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монографій</a:t>
                      </a:r>
                      <a:r>
                        <a:rPr lang="ru-RU" sz="1800" b="1" i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з них: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за кордоном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Опубліковано </a:t>
                      </a:r>
                      <a:r>
                        <a:rPr lang="ru-RU" sz="1800" b="1" i="1">
                          <a:effectLst/>
                          <a:latin typeface="+mn-lt"/>
                          <a:ea typeface="Times New Roman"/>
                          <a:cs typeface="Calibri"/>
                        </a:rPr>
                        <a:t>підручників, навчальних посібників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Кількість публікацій (статей), усього одиниць, з них: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у міжнародній науковометричній базі даних Scopus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Подано проектів наукових робіт та науково-технічних (експериментальних) розробок на конкурс молодих учених, з них: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кількість проектів, що стали переможцями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50019" cy="6869760"/>
            <a:chOff x="1" y="-2"/>
            <a:chExt cx="9150019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880197" y="151517"/>
            <a:ext cx="555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Narrow" pitchFamily="34" charset="0"/>
              </a:rPr>
              <a:t>Наукові видання та науковий індекс ЖДТУ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06" y="820404"/>
            <a:ext cx="1985914" cy="2893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83" y="823077"/>
            <a:ext cx="1994213" cy="2891025"/>
          </a:xfrm>
          <a:prstGeom prst="rect">
            <a:avLst/>
          </a:prstGeom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68" y="823077"/>
            <a:ext cx="2063098" cy="2879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70196"/>
              </p:ext>
            </p:extLst>
          </p:nvPr>
        </p:nvGraphicFramePr>
        <p:xfrm>
          <a:off x="1153468" y="3861047"/>
          <a:ext cx="6927111" cy="2382177"/>
        </p:xfrm>
        <a:graphic>
          <a:graphicData uri="http://schemas.openxmlformats.org/drawingml/2006/table">
            <a:tbl>
              <a:tblPr/>
              <a:tblGrid>
                <a:gridCol w="59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Кількість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цитувань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виданнях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що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входять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Scopus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Кількість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цитувань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виданнях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що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входять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science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Кількість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цитувань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виданнях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що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входять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Copernicus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інших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наукометричних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базах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даних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крім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РИНЦ)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Сумарний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 –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індекс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закладу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вищої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613" y="-2"/>
            <a:ext cx="9148613" cy="6869760"/>
            <a:chOff x="-4613" y="-2"/>
            <a:chExt cx="9148613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3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58429"/>
              </p:ext>
            </p:extLst>
          </p:nvPr>
        </p:nvGraphicFramePr>
        <p:xfrm>
          <a:off x="467544" y="1052736"/>
          <a:ext cx="8136904" cy="5173710"/>
        </p:xfrm>
        <a:graphic>
          <a:graphicData uri="http://schemas.openxmlformats.org/drawingml/2006/table">
            <a:tbl>
              <a:tblPr firstRow="1" firstCol="1" bandRow="1"/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Показник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Значення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Подано заявок на видачу охоронних </a:t>
                      </a: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документів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тому числі: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 в Україні, з них: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uk-UA" sz="18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патентів на винаходи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 за кордоном, з них: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uk-UA" sz="18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патентів на винаходи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Отримано охоронних документів, усього одиниць, в тому числі: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" – в Україні, з них: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uk-UA" sz="18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патентів на винаходи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" – за кордоном, з них: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 патентів на винаходи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– відкриття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Кількість проданих ліцензій, 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- усього одиниць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uk-UA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отриманих коштів від продажу (тис. грн.)</a:t>
                      </a:r>
                      <a:r>
                        <a:rPr lang="uk-UA" sz="18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320491" y="159532"/>
            <a:ext cx="7421904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>
                <a:solidFill>
                  <a:schemeClr val="bg1"/>
                </a:solidFill>
              </a:rPr>
              <a:t>Результативні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показники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іноваційної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діяльності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613" y="-2"/>
            <a:ext cx="9148613" cy="6869760"/>
            <a:chOff x="-4613" y="-2"/>
            <a:chExt cx="9148613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3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828064" y="160674"/>
            <a:ext cx="347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prstClr val="white"/>
                </a:solidFill>
              </a:rPr>
              <a:t>Патенти на винаходи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771876"/>
            <a:ext cx="89312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7390" y="4437112"/>
            <a:ext cx="52999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Кращі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винахідники</a:t>
            </a:r>
            <a:endParaRPr lang="ru-RU" sz="2000" b="1" dirty="0"/>
          </a:p>
          <a:p>
            <a:r>
              <a:rPr lang="ru-RU" b="1" dirty="0" err="1" smtClean="0">
                <a:solidFill>
                  <a:srgbClr val="A5741B"/>
                </a:solidFill>
              </a:rPr>
              <a:t>Виговський</a:t>
            </a:r>
            <a:r>
              <a:rPr lang="ru-RU" b="1" dirty="0" smtClean="0">
                <a:solidFill>
                  <a:srgbClr val="A5741B"/>
                </a:solidFill>
              </a:rPr>
              <a:t> </a:t>
            </a:r>
            <a:r>
              <a:rPr lang="ru-RU" b="1" dirty="0">
                <a:solidFill>
                  <a:srgbClr val="A5741B"/>
                </a:solidFill>
              </a:rPr>
              <a:t>Г.М., </a:t>
            </a:r>
            <a:r>
              <a:rPr lang="ru-RU" b="1" dirty="0" err="1">
                <a:solidFill>
                  <a:srgbClr val="A5741B"/>
                </a:solidFill>
              </a:rPr>
              <a:t>Громовий</a:t>
            </a:r>
            <a:r>
              <a:rPr lang="ru-RU" b="1" dirty="0">
                <a:solidFill>
                  <a:srgbClr val="A5741B"/>
                </a:solidFill>
              </a:rPr>
              <a:t> </a:t>
            </a:r>
            <a:r>
              <a:rPr lang="ru-RU" b="1" dirty="0" smtClean="0">
                <a:solidFill>
                  <a:srgbClr val="A5741B"/>
                </a:solidFill>
              </a:rPr>
              <a:t>О.А.</a:t>
            </a:r>
            <a:endParaRPr lang="ru-RU" b="1" dirty="0">
              <a:solidFill>
                <a:srgbClr val="A5741B"/>
              </a:solidFill>
            </a:endParaRPr>
          </a:p>
          <a:p>
            <a:r>
              <a:rPr lang="ru-RU" b="1" dirty="0" err="1" smtClean="0">
                <a:solidFill>
                  <a:srgbClr val="A5741B"/>
                </a:solidFill>
              </a:rPr>
              <a:t>Хоменчук</a:t>
            </a:r>
            <a:r>
              <a:rPr lang="ru-RU" b="1" dirty="0" smtClean="0">
                <a:solidFill>
                  <a:srgbClr val="A5741B"/>
                </a:solidFill>
              </a:rPr>
              <a:t> О.В.,</a:t>
            </a:r>
          </a:p>
          <a:p>
            <a:r>
              <a:rPr lang="ru-RU" b="1" dirty="0" err="1" smtClean="0">
                <a:solidFill>
                  <a:srgbClr val="A5741B"/>
                </a:solidFill>
              </a:rPr>
              <a:t>Бенедицький</a:t>
            </a:r>
            <a:r>
              <a:rPr lang="ru-RU" b="1" dirty="0" smtClean="0">
                <a:solidFill>
                  <a:srgbClr val="A5741B"/>
                </a:solidFill>
              </a:rPr>
              <a:t> </a:t>
            </a:r>
            <a:r>
              <a:rPr lang="ru-RU" b="1" dirty="0">
                <a:solidFill>
                  <a:srgbClr val="A5741B"/>
                </a:solidFill>
              </a:rPr>
              <a:t>В.Б., </a:t>
            </a:r>
            <a:r>
              <a:rPr lang="ru-RU" b="1" dirty="0" err="1">
                <a:solidFill>
                  <a:srgbClr val="A5741B"/>
                </a:solidFill>
              </a:rPr>
              <a:t>Нікітчук</a:t>
            </a:r>
            <a:r>
              <a:rPr lang="ru-RU" b="1" dirty="0">
                <a:solidFill>
                  <a:srgbClr val="A5741B"/>
                </a:solidFill>
              </a:rPr>
              <a:t> Т.М. </a:t>
            </a:r>
          </a:p>
          <a:p>
            <a:r>
              <a:rPr lang="ru-RU" b="1" dirty="0" err="1" smtClean="0">
                <a:solidFill>
                  <a:srgbClr val="A5741B"/>
                </a:solidFill>
              </a:rPr>
              <a:t>Черепанська</a:t>
            </a:r>
            <a:r>
              <a:rPr lang="ru-RU" b="1" dirty="0" smtClean="0">
                <a:solidFill>
                  <a:srgbClr val="A5741B"/>
                </a:solidFill>
              </a:rPr>
              <a:t> </a:t>
            </a:r>
            <a:r>
              <a:rPr lang="ru-RU" b="1" dirty="0">
                <a:solidFill>
                  <a:srgbClr val="A5741B"/>
                </a:solidFill>
              </a:rPr>
              <a:t>І.Ю., </a:t>
            </a:r>
            <a:r>
              <a:rPr lang="ru-RU" b="1" dirty="0" err="1">
                <a:solidFill>
                  <a:srgbClr val="A5741B"/>
                </a:solidFill>
              </a:rPr>
              <a:t>Безвесільна</a:t>
            </a:r>
            <a:r>
              <a:rPr lang="ru-RU" b="1" dirty="0">
                <a:solidFill>
                  <a:srgbClr val="A5741B"/>
                </a:solidFill>
              </a:rPr>
              <a:t> О.М., Сазонов </a:t>
            </a:r>
            <a:r>
              <a:rPr lang="ru-RU" b="1" dirty="0" smtClean="0">
                <a:solidFill>
                  <a:srgbClr val="A5741B"/>
                </a:solidFill>
              </a:rPr>
              <a:t>А.Ю.</a:t>
            </a:r>
            <a:endParaRPr lang="ru-RU" b="1" dirty="0">
              <a:solidFill>
                <a:srgbClr val="A5741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613" y="-2"/>
            <a:ext cx="9148613" cy="6869760"/>
            <a:chOff x="-4613" y="-2"/>
            <a:chExt cx="9148613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3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1301756" y="151149"/>
            <a:ext cx="7744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prstClr val="white"/>
                </a:solidFill>
              </a:rPr>
              <a:t>Показники оцінювання наукової роботи </a:t>
            </a:r>
            <a:r>
              <a:rPr lang="uk-UA" sz="2800" dirty="0">
                <a:solidFill>
                  <a:prstClr val="white"/>
                </a:solidFill>
              </a:rPr>
              <a:t>студентів</a:t>
            </a:r>
            <a:endParaRPr lang="ru-RU" sz="2800" dirty="0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170222"/>
              </p:ext>
            </p:extLst>
          </p:nvPr>
        </p:nvGraphicFramePr>
        <p:xfrm>
          <a:off x="441417" y="995586"/>
          <a:ext cx="8280920" cy="4291419"/>
        </p:xfrm>
        <a:graphic>
          <a:graphicData uri="http://schemas.openxmlformats.org/drawingml/2006/table">
            <a:tbl>
              <a:tblPr firstRow="1" firstCol="1" bandRow="1"/>
              <a:tblGrid>
                <a:gridCol w="715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Значення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Кількість студентів денної форми навчання, усього осіб у закладі вищої освіти/науковій установі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2385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Кількість студентів, які брали </a:t>
                      </a:r>
                      <a:r>
                        <a:rPr lang="uk-U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участь у </a:t>
                      </a:r>
                      <a:r>
                        <a:rPr lang="uk-U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НДР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усього осіб, з них: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з оплатою із загального фонду бюджету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з оплатою із спеціального фонду бюджету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Кількість студентів – </a:t>
                      </a:r>
                      <a:r>
                        <a:rPr lang="uk-U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учасників Всеукраїнських та міжнародних конкурсів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студентських НДР, з них: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переможці Всеукраїнських конкурсів студентських НДР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переможці міжнародних конкурсів студентських НДР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Кількість студентів – </a:t>
                      </a:r>
                      <a:r>
                        <a:rPr lang="uk-U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учасників другого етапу Всеукраїнської студентської олімпіади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з них: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стали призерами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Кількість студентів, які одержували </a:t>
                      </a:r>
                      <a:r>
                        <a:rPr lang="uk-U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стипендії Президента України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50019" cy="6869760"/>
            <a:chOff x="1" y="-2"/>
            <a:chExt cx="9150019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397939" y="110340"/>
            <a:ext cx="7637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Заклади вищої освіти для порівняння показників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3306744"/>
            <a:ext cx="7026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/>
              <a:t>Чернігівський національний технологічний </a:t>
            </a:r>
            <a:r>
              <a:rPr lang="uk-UA" sz="2200" dirty="0" smtClean="0"/>
              <a:t>університет </a:t>
            </a:r>
            <a:endParaRPr lang="uk-UA" sz="2200" dirty="0" smtClean="0"/>
          </a:p>
          <a:p>
            <a:r>
              <a:rPr lang="uk-UA" sz="2200" dirty="0" smtClean="0"/>
              <a:t>(</a:t>
            </a:r>
            <a:r>
              <a:rPr lang="uk-UA" sz="2200" b="1" dirty="0" smtClean="0"/>
              <a:t>ЧНТУ</a:t>
            </a:r>
            <a:r>
              <a:rPr lang="uk-UA" sz="2200" dirty="0" smtClean="0"/>
              <a:t>)</a:t>
            </a:r>
            <a:endParaRPr lang="ru-R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2123728" y="4740031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/>
              <a:t>Черкаський</a:t>
            </a:r>
            <a:r>
              <a:rPr lang="ru-RU" sz="2200" dirty="0"/>
              <a:t> </a:t>
            </a:r>
            <a:r>
              <a:rPr lang="ru-RU" sz="2200" dirty="0" err="1"/>
              <a:t>державний</a:t>
            </a:r>
            <a:r>
              <a:rPr lang="ru-RU" sz="2200" dirty="0"/>
              <a:t> </a:t>
            </a:r>
            <a:r>
              <a:rPr lang="ru-RU" sz="2200" dirty="0" err="1"/>
              <a:t>технологічний</a:t>
            </a:r>
            <a:r>
              <a:rPr lang="ru-RU" sz="2200" dirty="0"/>
              <a:t> </a:t>
            </a:r>
            <a:r>
              <a:rPr lang="ru-RU" sz="2200" dirty="0" err="1" smtClean="0"/>
              <a:t>університет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r>
              <a:rPr lang="ru-RU" sz="2200" dirty="0" smtClean="0"/>
              <a:t>(</a:t>
            </a:r>
            <a:r>
              <a:rPr lang="ru-RU" sz="2200" b="1" dirty="0" smtClean="0"/>
              <a:t>ЧДТУ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pic>
        <p:nvPicPr>
          <p:cNvPr id="20" name="Рисунок 19" descr="https://tntu.edu.ua/skin/images/tntu-logo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2" y="1416491"/>
            <a:ext cx="1207596" cy="1145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8" y="4408675"/>
            <a:ext cx="1228048" cy="109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5" y="2916170"/>
            <a:ext cx="1293211" cy="84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1666257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Тернопільський</a:t>
            </a:r>
            <a:r>
              <a:rPr lang="ru-RU" sz="2200" dirty="0"/>
              <a:t> </a:t>
            </a:r>
            <a:r>
              <a:rPr lang="ru-RU" sz="2200" dirty="0" err="1"/>
              <a:t>національний</a:t>
            </a:r>
            <a:r>
              <a:rPr lang="ru-RU" sz="2200" dirty="0"/>
              <a:t> </a:t>
            </a:r>
            <a:r>
              <a:rPr lang="ru-RU" sz="2200" dirty="0" err="1"/>
              <a:t>технічний</a:t>
            </a:r>
            <a:r>
              <a:rPr lang="ru-RU" sz="2200" dirty="0"/>
              <a:t> </a:t>
            </a:r>
            <a:r>
              <a:rPr lang="ru-RU" sz="2200" dirty="0" err="1"/>
              <a:t>університет</a:t>
            </a:r>
            <a:r>
              <a:rPr lang="ru-RU" sz="2200" dirty="0"/>
              <a:t> </a:t>
            </a:r>
            <a:endParaRPr lang="ru-RU" sz="2200" dirty="0" smtClean="0"/>
          </a:p>
          <a:p>
            <a:r>
              <a:rPr lang="ru-RU" sz="2200" dirty="0" err="1" smtClean="0"/>
              <a:t>імені</a:t>
            </a:r>
            <a:r>
              <a:rPr lang="ru-RU" sz="2200" dirty="0" smtClean="0"/>
              <a:t> </a:t>
            </a:r>
            <a:r>
              <a:rPr lang="ru-RU" sz="2200" dirty="0" err="1"/>
              <a:t>Івана</a:t>
            </a:r>
            <a:r>
              <a:rPr lang="ru-RU" sz="2200" dirty="0"/>
              <a:t> </a:t>
            </a:r>
            <a:r>
              <a:rPr lang="ru-RU" sz="2200" dirty="0" err="1" smtClean="0"/>
              <a:t>Пулюя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r>
              <a:rPr lang="ru-RU" sz="2200" dirty="0" smtClean="0"/>
              <a:t>(</a:t>
            </a:r>
            <a:r>
              <a:rPr lang="ru-RU" sz="2200" b="1" dirty="0" smtClean="0"/>
              <a:t>ТНТУ</a:t>
            </a:r>
            <a:r>
              <a:rPr lang="ru-RU" sz="2200" dirty="0" smtClean="0"/>
              <a:t>)</a:t>
            </a:r>
            <a:endParaRPr lang="en-US" sz="2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" y="-2"/>
            <a:ext cx="9143999" cy="764705"/>
            <a:chOff x="1" y="-2"/>
            <a:chExt cx="9143999" cy="76470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3055371" y="80807"/>
            <a:ext cx="3394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prstClr val="white"/>
                </a:solidFill>
              </a:rPr>
              <a:t>Робота зі студентами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" y="776578"/>
            <a:ext cx="9101921" cy="353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53689"/>
              </p:ext>
            </p:extLst>
          </p:nvPr>
        </p:nvGraphicFramePr>
        <p:xfrm>
          <a:off x="173119" y="4748628"/>
          <a:ext cx="8841266" cy="20139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9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4958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Факультет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Всього </a:t>
                      </a:r>
                      <a:r>
                        <a:rPr lang="uk-UA" sz="1800" dirty="0" smtClean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учасників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Переможці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9017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Факультет обліку і фінансів 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7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 + 1 </a:t>
                      </a:r>
                      <a:r>
                        <a:rPr lang="uk-UA" sz="1800" dirty="0" smtClean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командна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9017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Факультет економіки та менеджменту</a:t>
                      </a:r>
                      <a:endParaRPr lang="ru-RU" sz="180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9017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Гірничо-екологічний факультет</a:t>
                      </a:r>
                      <a:endParaRPr lang="ru-RU" sz="180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9017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Факультет інженерної механіки</a:t>
                      </a:r>
                      <a:endParaRPr lang="ru-RU" sz="180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744">
                <a:tc>
                  <a:txBody>
                    <a:bodyPr/>
                    <a:lstStyle/>
                    <a:p>
                      <a:pPr indent="9017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Факультет інформаційно-комп’ютерних </a:t>
                      </a:r>
                      <a:r>
                        <a:rPr lang="uk-UA" sz="1800" dirty="0" smtClean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технологій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Microsoft Yi Baiti"/>
                          <a:cs typeface="Times New Roman"/>
                        </a:rPr>
                        <a:t>2 командні</a:t>
                      </a:r>
                      <a:endParaRPr lang="ru-RU" sz="1800" dirty="0">
                        <a:effectLst/>
                        <a:latin typeface="+mn-lt"/>
                        <a:ea typeface="Microsoft Yi Bait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8162" y="428539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Участь </a:t>
            </a:r>
            <a:r>
              <a:rPr lang="ru-RU" b="1" dirty="0"/>
              <a:t>у другому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b="1" dirty="0" err="1"/>
              <a:t>Всеукраїнської</a:t>
            </a:r>
            <a:r>
              <a:rPr lang="ru-RU" b="1" dirty="0"/>
              <a:t> </a:t>
            </a:r>
            <a:r>
              <a:rPr lang="ru-RU" b="1" dirty="0" err="1"/>
              <a:t>студентської</a:t>
            </a:r>
            <a:r>
              <a:rPr lang="ru-RU" b="1" dirty="0"/>
              <a:t> </a:t>
            </a:r>
            <a:r>
              <a:rPr lang="ru-RU" b="1" dirty="0" err="1"/>
              <a:t>олімпіади</a:t>
            </a:r>
            <a:r>
              <a:rPr lang="ru-RU" b="1" dirty="0"/>
              <a:t> 2017/2018 </a:t>
            </a:r>
            <a:r>
              <a:rPr lang="ru-RU" b="1" dirty="0" err="1"/>
              <a:t>н.р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35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50019" cy="6869760"/>
            <a:chOff x="1" y="-2"/>
            <a:chExt cx="9150019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123936" y="95967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Narrow" pitchFamily="34" charset="0"/>
              </a:rPr>
              <a:t>Наукові лабораторії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5" y="1508898"/>
            <a:ext cx="3784141" cy="284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80" y="786804"/>
            <a:ext cx="2831604" cy="314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92" y="4473520"/>
            <a:ext cx="2831604" cy="170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1" y="2546824"/>
            <a:ext cx="21209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r="1685"/>
          <a:stretch/>
        </p:blipFill>
        <p:spPr bwMode="auto">
          <a:xfrm>
            <a:off x="4025488" y="823193"/>
            <a:ext cx="208289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9167" y="980728"/>
            <a:ext cx="400316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err="1"/>
              <a:t>Лабораторія</a:t>
            </a:r>
            <a:r>
              <a:rPr lang="ru-RU" b="1" dirty="0"/>
              <a:t> </a:t>
            </a:r>
            <a:r>
              <a:rPr lang="uk-UA" b="1" dirty="0" smtClean="0"/>
              <a:t>фізики </a:t>
            </a:r>
            <a:r>
              <a:rPr lang="uk-UA" b="1" dirty="0" err="1" smtClean="0"/>
              <a:t>гетероструктур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55826" y="1763605"/>
            <a:ext cx="4003167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err="1"/>
              <a:t>Лабораторія</a:t>
            </a:r>
            <a:r>
              <a:rPr lang="ru-RU" b="1" dirty="0"/>
              <a:t> </a:t>
            </a:r>
            <a:r>
              <a:rPr lang="uk-UA" b="1" dirty="0" smtClean="0"/>
              <a:t>засобів автоматизованого </a:t>
            </a:r>
          </a:p>
          <a:p>
            <a:pPr algn="ctr">
              <a:lnSpc>
                <a:spcPct val="80000"/>
              </a:lnSpc>
            </a:pPr>
            <a:r>
              <a:rPr lang="uk-UA" b="1" dirty="0" smtClean="0"/>
              <a:t>управління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617398" y="4058035"/>
            <a:ext cx="4003167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err="1"/>
              <a:t>Лабораторія</a:t>
            </a:r>
            <a:r>
              <a:rPr lang="ru-RU" b="1" dirty="0"/>
              <a:t> </a:t>
            </a:r>
            <a:r>
              <a:rPr lang="ru-RU" b="1" dirty="0" err="1" smtClean="0"/>
              <a:t>робототехніки</a:t>
            </a:r>
            <a:endParaRPr lang="ru-RU" b="1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7" y="5109482"/>
            <a:ext cx="1109638" cy="105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4"/>
          <a:stretch/>
        </p:blipFill>
        <p:spPr bwMode="auto">
          <a:xfrm>
            <a:off x="1456760" y="4687657"/>
            <a:ext cx="2464166" cy="149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 descr="C:\Documents and Settings\org_shvi\Мои документы\Загрузки\imgonline-com-ua-Transparent-backgr-UVXbzjTEDmZsq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35" y="3957881"/>
            <a:ext cx="518987" cy="10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6784" y="4217758"/>
            <a:ext cx="1419724" cy="57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" y="4212202"/>
            <a:ext cx="156051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50019" cy="6869760"/>
            <a:chOff x="1" y="-2"/>
            <a:chExt cx="9150019" cy="6869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" y="6272213"/>
              <a:ext cx="9144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272213"/>
              <a:ext cx="2947085" cy="5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123936" y="95967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Narrow" pitchFamily="34" charset="0"/>
              </a:rPr>
              <a:t>Наукові лабораторії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5" t="17111" r="2875" b="11111"/>
          <a:stretch/>
        </p:blipFill>
        <p:spPr bwMode="auto">
          <a:xfrm>
            <a:off x="-24892" y="1161753"/>
            <a:ext cx="6297656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4000" r="75625" b="25111"/>
          <a:stretch/>
        </p:blipFill>
        <p:spPr bwMode="auto">
          <a:xfrm>
            <a:off x="6346792" y="1056184"/>
            <a:ext cx="2666871" cy="425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63" y="3260887"/>
            <a:ext cx="3124022" cy="20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43999" cy="6778501"/>
            <a:chOff x="1" y="-2"/>
            <a:chExt cx="9143999" cy="67785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5076" y="6346451"/>
              <a:ext cx="43204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390" y="6377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9693" y="124522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Arial Narrow" pitchFamily="34" charset="0"/>
              </a:rPr>
              <a:t>Перелік основних </a:t>
            </a:r>
            <a:r>
              <a:rPr lang="uk-UA" sz="2800" dirty="0" err="1">
                <a:solidFill>
                  <a:schemeClr val="bg1"/>
                </a:solidFill>
                <a:latin typeface="Arial Narrow" pitchFamily="34" charset="0"/>
              </a:rPr>
              <a:t>показникив</a:t>
            </a:r>
            <a:r>
              <a:rPr lang="uk-UA" sz="28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511" y="1412776"/>
            <a:ext cx="9020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</a:t>
            </a:r>
            <a:r>
              <a:rPr lang="ru-RU" sz="2000" b="1" dirty="0" err="1"/>
              <a:t>основі</a:t>
            </a:r>
            <a:r>
              <a:rPr lang="ru-RU" sz="2000" b="1" dirty="0"/>
              <a:t>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 smtClean="0"/>
              <a:t>здійснюється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оцінювання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результативніст</a:t>
            </a:r>
            <a:r>
              <a:rPr lang="uk-UA" sz="2000" b="1" dirty="0" smtClean="0"/>
              <a:t>і</a:t>
            </a:r>
            <a:r>
              <a:rPr lang="ru-RU" sz="2000" b="1" dirty="0" smtClean="0"/>
              <a:t> ЗВО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6883" y="2420888"/>
            <a:ext cx="86339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Чисельність</a:t>
            </a:r>
            <a:r>
              <a:rPr lang="ru-RU" sz="2000" dirty="0"/>
              <a:t> </a:t>
            </a:r>
            <a:r>
              <a:rPr lang="ru-RU" sz="2000" dirty="0" err="1"/>
              <a:t>штатних</a:t>
            </a:r>
            <a:r>
              <a:rPr lang="ru-RU" sz="2000" dirty="0"/>
              <a:t> </a:t>
            </a:r>
            <a:r>
              <a:rPr lang="ru-RU" sz="2000" dirty="0" err="1"/>
              <a:t>науково-педагогічних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(НПП) закладу </a:t>
            </a:r>
            <a:r>
              <a:rPr lang="ru-RU" sz="2000" dirty="0" err="1"/>
              <a:t>вищої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працюють</a:t>
            </a:r>
            <a:r>
              <a:rPr lang="ru-RU" sz="2000" dirty="0"/>
              <a:t> на </a:t>
            </a:r>
            <a:r>
              <a:rPr lang="ru-RU" sz="2000" dirty="0" err="1"/>
              <a:t>повну</a:t>
            </a:r>
            <a:r>
              <a:rPr lang="ru-RU" sz="2000" dirty="0"/>
              <a:t> </a:t>
            </a:r>
            <a:r>
              <a:rPr lang="ru-RU" sz="2000" dirty="0" smtClean="0"/>
              <a:t>ставку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err="1" smtClean="0"/>
              <a:t>Чисельність</a:t>
            </a:r>
            <a:r>
              <a:rPr lang="ru-RU" sz="2000" dirty="0" smtClean="0"/>
              <a:t> </a:t>
            </a:r>
            <a:r>
              <a:rPr lang="ru-RU" sz="2000" dirty="0" err="1"/>
              <a:t>докторів</a:t>
            </a:r>
            <a:r>
              <a:rPr lang="ru-RU" sz="2000" dirty="0"/>
              <a:t> наук у </a:t>
            </a:r>
            <a:r>
              <a:rPr lang="ru-RU" sz="2000" dirty="0" err="1"/>
              <a:t>складі</a:t>
            </a:r>
            <a:r>
              <a:rPr lang="ru-RU" sz="2000" dirty="0"/>
              <a:t> НПП за </a:t>
            </a:r>
            <a:r>
              <a:rPr lang="ru-RU" sz="2000" dirty="0" err="1"/>
              <a:t>науковим</a:t>
            </a:r>
            <a:r>
              <a:rPr lang="ru-RU" sz="2000" dirty="0"/>
              <a:t> </a:t>
            </a:r>
            <a:r>
              <a:rPr lang="ru-RU" sz="2000" dirty="0" err="1" smtClean="0"/>
              <a:t>напрямом</a:t>
            </a:r>
            <a:endParaRPr lang="en-US" sz="2000" dirty="0" smtClean="0"/>
          </a:p>
          <a:p>
            <a:endParaRPr lang="ru-RU" sz="2000" dirty="0"/>
          </a:p>
          <a:p>
            <a:r>
              <a:rPr lang="ru-RU" sz="2000" dirty="0" err="1"/>
              <a:t>Чисельність</a:t>
            </a:r>
            <a:r>
              <a:rPr lang="ru-RU" sz="2000" dirty="0"/>
              <a:t> </a:t>
            </a:r>
            <a:r>
              <a:rPr lang="ru-RU" sz="2000" dirty="0" err="1"/>
              <a:t>кандидатів</a:t>
            </a:r>
            <a:r>
              <a:rPr lang="ru-RU" sz="2000" dirty="0"/>
              <a:t> наук у </a:t>
            </a:r>
            <a:r>
              <a:rPr lang="ru-RU" sz="2000" dirty="0" err="1"/>
              <a:t>складі</a:t>
            </a:r>
            <a:r>
              <a:rPr lang="ru-RU" sz="2000" dirty="0"/>
              <a:t> НПП за </a:t>
            </a:r>
            <a:r>
              <a:rPr lang="ru-RU" sz="2000" dirty="0" err="1"/>
              <a:t>науковим</a:t>
            </a:r>
            <a:r>
              <a:rPr lang="ru-RU" sz="2000" dirty="0"/>
              <a:t> </a:t>
            </a:r>
            <a:r>
              <a:rPr lang="ru-RU" sz="2000" dirty="0" err="1" smtClean="0"/>
              <a:t>напрямом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err="1" smtClean="0"/>
              <a:t>Чисельність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членів</a:t>
            </a:r>
            <a:r>
              <a:rPr lang="ru-RU" sz="2000" dirty="0" smtClean="0"/>
              <a:t> </a:t>
            </a:r>
            <a:r>
              <a:rPr lang="ru-RU" sz="2000" dirty="0" err="1"/>
              <a:t>Наукової</a:t>
            </a:r>
            <a:r>
              <a:rPr lang="ru-RU" sz="2000" dirty="0"/>
              <a:t> та </a:t>
            </a:r>
            <a:r>
              <a:rPr lang="ru-RU" sz="2000" dirty="0" err="1"/>
              <a:t>Експертної</a:t>
            </a:r>
            <a:r>
              <a:rPr lang="ru-RU" sz="2000" dirty="0"/>
              <a:t> рад МОН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z="1600" b="1" smtClean="0">
                <a:solidFill>
                  <a:schemeClr val="tx2"/>
                </a:solidFill>
                <a:latin typeface="Calibri" pitchFamily="34" charset="0"/>
              </a:rPr>
              <a:t>4</a:t>
            </a:fld>
            <a:endParaRPr lang="ru-RU" sz="16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43999" cy="6778501"/>
            <a:chOff x="1" y="-2"/>
            <a:chExt cx="9143999" cy="67785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5076" y="6346451"/>
              <a:ext cx="43204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390" y="6377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20708" y="3850263"/>
            <a:ext cx="4505325" cy="2968625"/>
            <a:chOff x="42159" y="883609"/>
            <a:chExt cx="4505325" cy="296862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9" y="883609"/>
              <a:ext cx="4505325" cy="296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4" y="894242"/>
              <a:ext cx="396875" cy="43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Прямоугольник 23"/>
          <p:cNvSpPr/>
          <p:nvPr/>
        </p:nvSpPr>
        <p:spPr>
          <a:xfrm>
            <a:off x="2961319" y="147197"/>
            <a:ext cx="3280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Кадровий потенціал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t="18942" r="4545" b="3124"/>
          <a:stretch/>
        </p:blipFill>
        <p:spPr bwMode="auto">
          <a:xfrm>
            <a:off x="1403648" y="882765"/>
            <a:ext cx="2722449" cy="173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85778"/>
              </p:ext>
            </p:extLst>
          </p:nvPr>
        </p:nvGraphicFramePr>
        <p:xfrm>
          <a:off x="91355" y="2608737"/>
          <a:ext cx="4416842" cy="4253865"/>
        </p:xfrm>
        <a:graphic>
          <a:graphicData uri="http://schemas.openxmlformats.org/drawingml/2006/table">
            <a:tbl>
              <a:tblPr/>
              <a:tblGrid>
                <a:gridCol w="3549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Технічні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науки</a:t>
                      </a:r>
                    </a:p>
                    <a:p>
                      <a:pPr algn="l" fontAlgn="b"/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Прикладної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механіки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і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комп’ютерно-інтегрованих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технологій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ПМ_і_КІТ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Галузевого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машинобудування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Автомобілів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і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транспортних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технологій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А_і_ТТ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Фізики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та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вищої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математики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Ф_і_ВМ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Автоматизації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та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комп’ютерно-інтегрованих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технологій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проф. Б.Б.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Самотокіна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А_та_КІТ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Метрології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та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інформаційно-вимірювальної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техніки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М_та_ІВТ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Інженерії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програмного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забезпечення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ІПЗ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Біомедичної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інженерії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та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телекомунікацій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БІ_та_Т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Комп`ютерної інженерії та кібербезпеки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КІ_та_К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Комп’ютерних наук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Розробки</a:t>
                      </a: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родовищ</a:t>
                      </a: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корисних</a:t>
                      </a: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копалин</a:t>
                      </a: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ім</a:t>
                      </a: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 проф. </a:t>
                      </a:r>
                      <a:r>
                        <a:rPr lang="ru-RU" sz="1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Бакка</a:t>
                      </a: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М.Т.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РРКК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Маркшейдерії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Маркш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Екології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Екології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33335"/>
              </p:ext>
            </p:extLst>
          </p:nvPr>
        </p:nvGraphicFramePr>
        <p:xfrm>
          <a:off x="4647730" y="764816"/>
          <a:ext cx="4496270" cy="2853690"/>
        </p:xfrm>
        <a:graphic>
          <a:graphicData uri="http://schemas.openxmlformats.org/drawingml/2006/table">
            <a:tbl>
              <a:tblPr/>
              <a:tblGrid>
                <a:gridCol w="3584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85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Суспільні науки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Обліку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 аудиту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Міжнародних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економічних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відносин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Фінансів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і кредиту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Ф_і_К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Менеджменту і туризму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М_і_Т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Економіки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та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підприємництва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Е_тп_П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Управління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персоналом та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економіки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праці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УП_та_ЕП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Гуманітарних і соціальних наук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Г_і_СН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Економічної безпеки, публічного управління та адміністрування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ЕБ_ПУ_А</a:t>
                      </a:r>
                      <a:endParaRPr lang="ru-RU" sz="15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Права та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правоохоронної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діяльності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П_та_ПД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Іноземних мов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671" y="817868"/>
            <a:ext cx="139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ННП у ЖДТУ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43999" cy="6778501"/>
            <a:chOff x="1" y="-2"/>
            <a:chExt cx="9143999" cy="67785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5076" y="6346451"/>
              <a:ext cx="43204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390" y="6377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86272" y="97789"/>
            <a:ext cx="7003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Arial Narrow" pitchFamily="34" charset="0"/>
              </a:rPr>
              <a:t>Члени Наукової </a:t>
            </a:r>
            <a:r>
              <a:rPr lang="uk-UA" sz="2800" dirty="0" smtClean="0">
                <a:solidFill>
                  <a:schemeClr val="bg1"/>
                </a:solidFill>
                <a:latin typeface="Arial Narrow" pitchFamily="34" charset="0"/>
              </a:rPr>
              <a:t>та Експертної рад МОН України 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997" y="1196752"/>
            <a:ext cx="87150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uk-UA" sz="2200" b="1" dirty="0">
                <a:solidFill>
                  <a:srgbClr val="FFC000"/>
                </a:solidFill>
              </a:rPr>
              <a:t>Члени Наукової ради</a:t>
            </a:r>
            <a:endParaRPr lang="ru-RU" sz="2200" b="1" dirty="0">
              <a:solidFill>
                <a:srgbClr val="FFC000"/>
              </a:solidFill>
            </a:endParaRPr>
          </a:p>
          <a:p>
            <a:pPr fontAlgn="ctr"/>
            <a:r>
              <a:rPr lang="uk-UA" sz="2000" dirty="0" smtClean="0"/>
              <a:t>		</a:t>
            </a:r>
            <a:r>
              <a:rPr lang="uk-UA" sz="2000" dirty="0" err="1" smtClean="0"/>
              <a:t>Нікітчук</a:t>
            </a:r>
            <a:r>
              <a:rPr lang="uk-UA" sz="2000" dirty="0" smtClean="0"/>
              <a:t> </a:t>
            </a:r>
            <a:r>
              <a:rPr lang="uk-UA" sz="2000" dirty="0"/>
              <a:t>Тетяна Петрівна</a:t>
            </a:r>
            <a:endParaRPr lang="ru-RU" sz="2000" dirty="0"/>
          </a:p>
          <a:p>
            <a:pPr fontAlgn="ctr"/>
            <a:r>
              <a:rPr lang="uk-UA" sz="2000" dirty="0" smtClean="0"/>
              <a:t>		Мельничук </a:t>
            </a:r>
            <a:r>
              <a:rPr lang="uk-UA" sz="2000" dirty="0"/>
              <a:t>Петро Петрович</a:t>
            </a:r>
            <a:endParaRPr lang="ru-RU" sz="2000" dirty="0"/>
          </a:p>
          <a:p>
            <a:pPr fontAlgn="ctr"/>
            <a:r>
              <a:rPr lang="uk-UA" sz="2000" dirty="0" smtClean="0"/>
              <a:t>		Ткачук </a:t>
            </a:r>
            <a:r>
              <a:rPr lang="uk-UA" sz="2000" dirty="0"/>
              <a:t>Андрій Геннадійович</a:t>
            </a:r>
            <a:endParaRPr lang="ru-RU" sz="2000" dirty="0"/>
          </a:p>
          <a:p>
            <a:pPr fontAlgn="ctr"/>
            <a:r>
              <a:rPr lang="uk-UA" sz="2000" dirty="0" smtClean="0"/>
              <a:t>		</a:t>
            </a:r>
            <a:r>
              <a:rPr lang="uk-UA" sz="2000" dirty="0" err="1" smtClean="0"/>
              <a:t>Грицишен</a:t>
            </a:r>
            <a:r>
              <a:rPr lang="uk-UA" sz="2000" dirty="0" smtClean="0"/>
              <a:t> </a:t>
            </a:r>
            <a:r>
              <a:rPr lang="uk-UA" sz="2000" dirty="0" err="1"/>
              <a:t>Димитрій</a:t>
            </a:r>
            <a:r>
              <a:rPr lang="uk-UA" sz="2000" dirty="0"/>
              <a:t> Олександрович</a:t>
            </a:r>
            <a:endParaRPr lang="ru-RU" sz="2000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200" b="1" dirty="0" err="1" smtClean="0">
                <a:solidFill>
                  <a:srgbClr val="0070C0"/>
                </a:solidFill>
              </a:rPr>
              <a:t>Молоді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науковці</a:t>
            </a:r>
            <a:r>
              <a:rPr lang="ru-RU" sz="2200" b="1" dirty="0" smtClean="0">
                <a:solidFill>
                  <a:srgbClr val="0070C0"/>
                </a:solidFill>
              </a:rPr>
              <a:t> - члени </a:t>
            </a:r>
            <a:r>
              <a:rPr lang="ru-RU" sz="2200" b="1" dirty="0" err="1">
                <a:solidFill>
                  <a:srgbClr val="0070C0"/>
                </a:solidFill>
              </a:rPr>
              <a:t>секцій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Експертної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>
                <a:solidFill>
                  <a:srgbClr val="0070C0"/>
                </a:solidFill>
              </a:rPr>
              <a:t>ради МОН </a:t>
            </a:r>
            <a:r>
              <a:rPr lang="ru-RU" sz="2200" b="1" dirty="0" err="1">
                <a:solidFill>
                  <a:srgbClr val="0070C0"/>
                </a:solidFill>
              </a:rPr>
              <a:t>України</a:t>
            </a:r>
            <a:r>
              <a:rPr lang="ru-RU" sz="2200" b="1" dirty="0"/>
              <a:t>:</a:t>
            </a:r>
          </a:p>
          <a:p>
            <a:r>
              <a:rPr lang="ru-RU" sz="1200" dirty="0" smtClean="0"/>
              <a:t>		</a:t>
            </a:r>
          </a:p>
          <a:p>
            <a:r>
              <a:rPr lang="ru-RU" sz="2000" dirty="0" smtClean="0"/>
              <a:t>		</a:t>
            </a:r>
            <a:r>
              <a:rPr lang="ru-RU" sz="2000" dirty="0" err="1" smtClean="0"/>
              <a:t>Бегерський</a:t>
            </a:r>
            <a:r>
              <a:rPr lang="ru-RU" sz="2000" dirty="0" smtClean="0"/>
              <a:t> </a:t>
            </a:r>
            <a:r>
              <a:rPr lang="ru-RU" sz="2000" dirty="0" err="1"/>
              <a:t>Дмитро</a:t>
            </a:r>
            <a:r>
              <a:rPr lang="ru-RU" sz="2000" dirty="0"/>
              <a:t> Богданович </a:t>
            </a:r>
            <a:endParaRPr lang="ru-RU" sz="2000" dirty="0" smtClean="0"/>
          </a:p>
          <a:p>
            <a:r>
              <a:rPr lang="ru-RU" sz="2000" dirty="0" smtClean="0"/>
              <a:t>		</a:t>
            </a:r>
            <a:r>
              <a:rPr lang="ru-RU" sz="2000" dirty="0" err="1" smtClean="0"/>
              <a:t>Давидова</a:t>
            </a:r>
            <a:r>
              <a:rPr lang="ru-RU" sz="2000" dirty="0" smtClean="0"/>
              <a:t> </a:t>
            </a:r>
            <a:r>
              <a:rPr lang="ru-RU" sz="2000" dirty="0" err="1"/>
              <a:t>Ірина</a:t>
            </a:r>
            <a:r>
              <a:rPr lang="ru-RU" sz="2000" dirty="0"/>
              <a:t> </a:t>
            </a:r>
            <a:r>
              <a:rPr lang="ru-RU" sz="2000" dirty="0" err="1" smtClean="0"/>
              <a:t>Володимирівна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		Коцюба </a:t>
            </a:r>
            <a:r>
              <a:rPr lang="ru-RU" sz="2000" dirty="0" err="1"/>
              <a:t>Ірина</a:t>
            </a:r>
            <a:r>
              <a:rPr lang="ru-RU" sz="2000" dirty="0"/>
              <a:t> </a:t>
            </a:r>
            <a:r>
              <a:rPr lang="ru-RU" sz="2000" dirty="0" err="1" smtClean="0"/>
              <a:t>Григорівна</a:t>
            </a:r>
            <a:endParaRPr lang="ru-RU" sz="2000" dirty="0" smtClean="0"/>
          </a:p>
          <a:p>
            <a:r>
              <a:rPr lang="ru-RU" sz="2000" dirty="0" smtClean="0"/>
              <a:t>		</a:t>
            </a:r>
            <a:r>
              <a:rPr lang="ru-RU" sz="2000" dirty="0" err="1" smtClean="0"/>
              <a:t>Легенчук</a:t>
            </a:r>
            <a:r>
              <a:rPr lang="ru-RU" sz="2000" dirty="0" smtClean="0"/>
              <a:t> </a:t>
            </a:r>
            <a:r>
              <a:rPr lang="ru-RU" sz="2000" dirty="0" err="1"/>
              <a:t>Сергій</a:t>
            </a:r>
            <a:r>
              <a:rPr lang="ru-RU" sz="2000" dirty="0"/>
              <a:t> </a:t>
            </a:r>
            <a:r>
              <a:rPr lang="ru-RU" sz="2000" dirty="0" smtClean="0"/>
              <a:t>Федорович</a:t>
            </a:r>
          </a:p>
          <a:p>
            <a:r>
              <a:rPr lang="ru-RU" sz="2000" dirty="0" smtClean="0"/>
              <a:t>		</a:t>
            </a:r>
            <a:r>
              <a:rPr lang="ru-RU" sz="2000" dirty="0" err="1" smtClean="0"/>
              <a:t>Грицишен</a:t>
            </a:r>
            <a:r>
              <a:rPr lang="ru-RU" sz="2000" dirty="0" smtClean="0"/>
              <a:t> </a:t>
            </a:r>
            <a:r>
              <a:rPr lang="ru-RU" sz="2000" dirty="0" err="1"/>
              <a:t>Димитрій</a:t>
            </a:r>
            <a:r>
              <a:rPr lang="ru-RU" sz="2000" dirty="0"/>
              <a:t> </a:t>
            </a:r>
            <a:r>
              <a:rPr lang="ru-RU" sz="2000" dirty="0" err="1" smtClean="0"/>
              <a:t>Олександрович</a:t>
            </a:r>
            <a:endParaRPr lang="ru-RU" sz="2000" dirty="0" smtClean="0"/>
          </a:p>
          <a:p>
            <a:r>
              <a:rPr lang="ru-RU" sz="2000" dirty="0" smtClean="0"/>
              <a:t>		Ткачук </a:t>
            </a:r>
            <a:r>
              <a:rPr lang="ru-RU" sz="2000" dirty="0" err="1"/>
              <a:t>Андрій</a:t>
            </a:r>
            <a:r>
              <a:rPr lang="ru-RU" sz="2000" dirty="0"/>
              <a:t> </a:t>
            </a:r>
            <a:r>
              <a:rPr lang="ru-RU" sz="2000" dirty="0" err="1" smtClean="0"/>
              <a:t>Геннадійович</a:t>
            </a:r>
            <a:endParaRPr lang="ru-RU" sz="2000" dirty="0"/>
          </a:p>
          <a:p>
            <a:r>
              <a:rPr lang="ru-RU" sz="2000" dirty="0" smtClean="0"/>
              <a:t>		</a:t>
            </a:r>
            <a:r>
              <a:rPr lang="ru-RU" sz="2000" dirty="0" err="1" smtClean="0"/>
              <a:t>Ципоренко</a:t>
            </a:r>
            <a:r>
              <a:rPr lang="ru-RU" sz="2000" dirty="0" smtClean="0"/>
              <a:t> </a:t>
            </a:r>
            <a:r>
              <a:rPr lang="ru-RU" sz="2000" dirty="0" err="1"/>
              <a:t>Віталій</a:t>
            </a:r>
            <a:r>
              <a:rPr lang="ru-RU" sz="2000" dirty="0"/>
              <a:t> </a:t>
            </a:r>
            <a:r>
              <a:rPr lang="ru-RU" sz="2000" dirty="0" smtClean="0"/>
              <a:t>Валентинович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5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43999" cy="6778501"/>
            <a:chOff x="1" y="-2"/>
            <a:chExt cx="9143999" cy="67785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5076" y="6346451"/>
              <a:ext cx="43204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390" y="6377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9693" y="124522"/>
            <a:ext cx="525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Перелік основних </a:t>
            </a:r>
            <a:r>
              <a:rPr lang="uk-UA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показникив</a:t>
            </a:r>
            <a:r>
              <a:rPr lang="uk-UA" sz="28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5412" y="97376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</a:t>
            </a:r>
            <a:r>
              <a:rPr lang="ru-RU" sz="2000" b="1" dirty="0" err="1"/>
              <a:t>основі</a:t>
            </a:r>
            <a:r>
              <a:rPr lang="ru-RU" sz="2000" b="1" dirty="0"/>
              <a:t>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 smtClean="0"/>
              <a:t>здійснюється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оцінювання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результативніст</a:t>
            </a:r>
            <a:r>
              <a:rPr lang="uk-UA" sz="2000" b="1" dirty="0" smtClean="0"/>
              <a:t>і</a:t>
            </a:r>
            <a:r>
              <a:rPr lang="ru-RU" sz="2000" b="1" dirty="0" smtClean="0"/>
              <a:t> ЗВО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772816"/>
            <a:ext cx="819667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/>
              <a:t>Чисельність</a:t>
            </a:r>
            <a:r>
              <a:rPr lang="ru-RU" sz="2200" dirty="0" smtClean="0"/>
              <a:t> </a:t>
            </a:r>
            <a:r>
              <a:rPr lang="ru-RU" sz="2200" dirty="0" err="1"/>
              <a:t>аспірантів</a:t>
            </a:r>
            <a:r>
              <a:rPr lang="ru-RU" sz="2200" dirty="0"/>
              <a:t> за </a:t>
            </a:r>
            <a:r>
              <a:rPr lang="ru-RU" sz="2200" dirty="0" err="1"/>
              <a:t>науковим</a:t>
            </a:r>
            <a:r>
              <a:rPr lang="ru-RU" sz="2200" dirty="0"/>
              <a:t> </a:t>
            </a:r>
            <a:r>
              <a:rPr lang="ru-RU" sz="2200" dirty="0" err="1"/>
              <a:t>напрямом</a:t>
            </a:r>
            <a:r>
              <a:rPr lang="ru-RU" sz="2200" dirty="0"/>
              <a:t> </a:t>
            </a:r>
            <a:endParaRPr lang="ru-RU" sz="2200" dirty="0" smtClean="0"/>
          </a:p>
          <a:p>
            <a:endParaRPr lang="ru-RU" sz="2200" dirty="0"/>
          </a:p>
          <a:p>
            <a:r>
              <a:rPr lang="ru-RU" sz="2200" dirty="0" err="1" smtClean="0"/>
              <a:t>Чисельність</a:t>
            </a:r>
            <a:r>
              <a:rPr lang="ru-RU" sz="2200" dirty="0" smtClean="0"/>
              <a:t> </a:t>
            </a:r>
            <a:r>
              <a:rPr lang="ru-RU" sz="2200" dirty="0" err="1"/>
              <a:t>докторантів</a:t>
            </a:r>
            <a:r>
              <a:rPr lang="ru-RU" sz="2200" dirty="0"/>
              <a:t> за </a:t>
            </a:r>
            <a:r>
              <a:rPr lang="ru-RU" sz="2200" dirty="0" err="1"/>
              <a:t>науковим</a:t>
            </a:r>
            <a:r>
              <a:rPr lang="ru-RU" sz="2200" dirty="0"/>
              <a:t> </a:t>
            </a:r>
            <a:r>
              <a:rPr lang="ru-RU" sz="2200" dirty="0" err="1" smtClean="0"/>
              <a:t>напрямом</a:t>
            </a:r>
            <a:endParaRPr lang="ru-RU" sz="2200" dirty="0" smtClean="0"/>
          </a:p>
          <a:p>
            <a:endParaRPr lang="ru-RU" sz="2200" dirty="0"/>
          </a:p>
          <a:p>
            <a:r>
              <a:rPr lang="ru-RU" sz="2200" dirty="0" err="1" smtClean="0"/>
              <a:t>Кількість</a:t>
            </a:r>
            <a:r>
              <a:rPr lang="ru-RU" sz="2200" dirty="0" smtClean="0"/>
              <a:t> </a:t>
            </a:r>
            <a:r>
              <a:rPr lang="ru-RU" sz="2200" dirty="0" err="1"/>
              <a:t>захищених</a:t>
            </a:r>
            <a:r>
              <a:rPr lang="ru-RU" sz="2200" dirty="0"/>
              <a:t> </a:t>
            </a:r>
            <a:r>
              <a:rPr lang="ru-RU" sz="2200" dirty="0" err="1"/>
              <a:t>кандидатських</a:t>
            </a:r>
            <a:r>
              <a:rPr lang="ru-RU" sz="2200" dirty="0"/>
              <a:t> </a:t>
            </a:r>
            <a:r>
              <a:rPr lang="ru-RU" sz="2200" dirty="0" err="1"/>
              <a:t>дисертацій</a:t>
            </a:r>
            <a:r>
              <a:rPr lang="ru-RU" sz="2200" dirty="0"/>
              <a:t> </a:t>
            </a:r>
            <a:r>
              <a:rPr lang="ru-RU" sz="2200" dirty="0" err="1"/>
              <a:t>працівниками</a:t>
            </a:r>
            <a:r>
              <a:rPr lang="ru-RU" sz="2200" dirty="0"/>
              <a:t> </a:t>
            </a:r>
            <a:r>
              <a:rPr lang="ru-RU" sz="2200" dirty="0" smtClean="0"/>
              <a:t>ЗВО</a:t>
            </a:r>
          </a:p>
          <a:p>
            <a:endParaRPr lang="ru-RU" sz="2200" dirty="0"/>
          </a:p>
          <a:p>
            <a:r>
              <a:rPr lang="ru-RU" sz="2200" dirty="0" err="1"/>
              <a:t>Кількість</a:t>
            </a:r>
            <a:r>
              <a:rPr lang="ru-RU" sz="2200" dirty="0"/>
              <a:t> </a:t>
            </a:r>
            <a:r>
              <a:rPr lang="ru-RU" sz="2200" dirty="0" err="1"/>
              <a:t>захищених</a:t>
            </a:r>
            <a:r>
              <a:rPr lang="ru-RU" sz="2200" dirty="0"/>
              <a:t> </a:t>
            </a:r>
            <a:r>
              <a:rPr lang="ru-RU" sz="2200" dirty="0" err="1"/>
              <a:t>докторських</a:t>
            </a:r>
            <a:r>
              <a:rPr lang="ru-RU" sz="2200" dirty="0"/>
              <a:t> </a:t>
            </a:r>
            <a:r>
              <a:rPr lang="ru-RU" sz="2200" dirty="0" err="1"/>
              <a:t>дисертацій</a:t>
            </a:r>
            <a:r>
              <a:rPr lang="ru-RU" sz="2200" dirty="0"/>
              <a:t> </a:t>
            </a:r>
            <a:r>
              <a:rPr lang="ru-RU" sz="2200" dirty="0" err="1"/>
              <a:t>працівниками</a:t>
            </a:r>
            <a:r>
              <a:rPr lang="ru-RU" sz="2200" dirty="0"/>
              <a:t> ЗВО 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err="1" smtClean="0"/>
              <a:t>Чисельність</a:t>
            </a:r>
            <a:r>
              <a:rPr lang="ru-RU" sz="2200" dirty="0" smtClean="0"/>
              <a:t> </a:t>
            </a:r>
            <a:r>
              <a:rPr lang="ru-RU" sz="2200" dirty="0" err="1"/>
              <a:t>молодих</a:t>
            </a:r>
            <a:r>
              <a:rPr lang="ru-RU" sz="2200" dirty="0"/>
              <a:t> </a:t>
            </a:r>
            <a:r>
              <a:rPr lang="ru-RU" sz="2200" dirty="0" err="1"/>
              <a:t>учених</a:t>
            </a:r>
            <a:r>
              <a:rPr lang="ru-RU" sz="2200" dirty="0"/>
              <a:t> ЗВО,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працюють</a:t>
            </a:r>
            <a:r>
              <a:rPr lang="ru-RU" sz="2200" dirty="0"/>
              <a:t> за </a:t>
            </a:r>
            <a:r>
              <a:rPr lang="ru-RU" sz="2200" dirty="0" err="1"/>
              <a:t>науковим</a:t>
            </a:r>
            <a:r>
              <a:rPr lang="ru-RU" sz="2200" dirty="0"/>
              <a:t> </a:t>
            </a:r>
            <a:r>
              <a:rPr lang="ru-RU" sz="2200" dirty="0" err="1"/>
              <a:t>напрямом</a:t>
            </a:r>
            <a:endParaRPr lang="ru-RU" sz="2200" dirty="0"/>
          </a:p>
          <a:p>
            <a:endParaRPr lang="ru-RU" sz="2200" dirty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43999" cy="6778501"/>
            <a:chOff x="1" y="-2"/>
            <a:chExt cx="9143999" cy="67785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5076" y="6346451"/>
              <a:ext cx="43204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390" y="6377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20447" y="97789"/>
            <a:ext cx="685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Підготовка </a:t>
            </a:r>
            <a:r>
              <a:rPr lang="uk-U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науково-педагогічних </a:t>
            </a:r>
            <a:r>
              <a:rPr lang="uk-U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кадрів 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260761"/>
              </p:ext>
            </p:extLst>
          </p:nvPr>
        </p:nvGraphicFramePr>
        <p:xfrm>
          <a:off x="407076" y="937655"/>
          <a:ext cx="8236067" cy="3904756"/>
        </p:xfrm>
        <a:graphic>
          <a:graphicData uri="http://schemas.openxmlformats.org/drawingml/2006/table">
            <a:tbl>
              <a:tblPr firstRow="1" firstCol="1" bandRow="1"/>
              <a:tblGrid>
                <a:gridCol w="436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5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ea typeface="Times New Roman"/>
                        </a:rPr>
                        <a:t>Показники діяльності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800" b="1" i="0" dirty="0">
                          <a:effectLst/>
                          <a:latin typeface="+mn-lt"/>
                          <a:ea typeface="Times New Roman"/>
                        </a:rPr>
                        <a:t>Роки</a:t>
                      </a:r>
                      <a:endParaRPr lang="ru-RU" sz="1800" b="1" i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2016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2017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2018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2019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+mn-lt"/>
                          <a:ea typeface="Times New Roman"/>
                        </a:rPr>
                        <a:t>план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Чисельність аспірантів, які закінчили аспірантуру у звітному періоді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Чисельність докторантів, які закінчили докторантуру у звітному періоді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+mn-lt"/>
                          <a:ea typeface="Times New Roman"/>
                        </a:rPr>
                        <a:t>Захищені дисертації </a:t>
                      </a: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випускниками: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uk-UA" sz="1800" b="0" i="1" dirty="0" smtClean="0">
                          <a:effectLst/>
                          <a:latin typeface="+mn-lt"/>
                          <a:ea typeface="Times New Roman"/>
                        </a:rPr>
                        <a:t>кандидатські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uk-UA" sz="1800" b="0" i="1" dirty="0" smtClean="0">
                          <a:effectLst/>
                          <a:latin typeface="+mn-lt"/>
                          <a:ea typeface="Times New Roman"/>
                        </a:rPr>
                        <a:t>докторські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–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–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–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Кількість аспірантів, які залишилися працювати у ЖДТУ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Кількість докторантів, які залишилися працювати у ЖДТУ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65377" y="5778716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</a:t>
            </a:r>
            <a:r>
              <a:rPr lang="ru-RU" sz="2000" dirty="0" err="1"/>
              <a:t>засіданні</a:t>
            </a:r>
            <a:r>
              <a:rPr lang="ru-RU" sz="2000" dirty="0"/>
              <a:t> НТР </a:t>
            </a:r>
            <a:r>
              <a:rPr lang="ru-RU" sz="2000" dirty="0" smtClean="0"/>
              <a:t>14.11.2018 </a:t>
            </a:r>
            <a:r>
              <a:rPr lang="ru-RU" sz="2000" dirty="0"/>
              <a:t>р</a:t>
            </a:r>
            <a:r>
              <a:rPr lang="ru-RU" sz="2000" dirty="0" smtClean="0"/>
              <a:t>. : </a:t>
            </a:r>
          </a:p>
          <a:p>
            <a:r>
              <a:rPr lang="ru-RU" sz="2000" dirty="0" err="1" smtClean="0"/>
              <a:t>розглянуті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затверджені</a:t>
            </a:r>
            <a:r>
              <a:rPr lang="ru-RU" sz="2000" dirty="0" smtClean="0"/>
              <a:t> </a:t>
            </a:r>
            <a:r>
              <a:rPr lang="ru-RU" sz="2000" dirty="0" err="1"/>
              <a:t>звіти</a:t>
            </a:r>
            <a:r>
              <a:rPr lang="ru-RU" sz="2000" dirty="0"/>
              <a:t> </a:t>
            </a:r>
            <a:r>
              <a:rPr lang="ru-RU" sz="2000" dirty="0" err="1"/>
              <a:t>докторантів</a:t>
            </a:r>
            <a:r>
              <a:rPr lang="ru-RU" sz="2000" dirty="0"/>
              <a:t> та </a:t>
            </a:r>
            <a:r>
              <a:rPr lang="ru-RU" sz="2000" dirty="0" err="1" smtClean="0"/>
              <a:t>аспірантів</a:t>
            </a:r>
            <a:r>
              <a:rPr lang="ru-RU" sz="2000" dirty="0" smtClean="0"/>
              <a:t>; </a:t>
            </a:r>
          </a:p>
          <a:p>
            <a:r>
              <a:rPr lang="ru-RU" sz="2000" dirty="0" err="1" smtClean="0"/>
              <a:t>визначені</a:t>
            </a:r>
            <a:r>
              <a:rPr lang="ru-RU" sz="2000" dirty="0" smtClean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і </a:t>
            </a:r>
            <a:r>
              <a:rPr lang="ru-RU" sz="2000" dirty="0" err="1"/>
              <a:t>терміни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дисертаційних</a:t>
            </a:r>
            <a:r>
              <a:rPr lang="ru-RU" sz="2000" dirty="0"/>
              <a:t>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4" y="5068509"/>
            <a:ext cx="162718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40696" y="5068509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Залишилися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ЖДТУ </a:t>
            </a:r>
          </a:p>
          <a:p>
            <a:pPr algn="r"/>
            <a:r>
              <a:rPr lang="ru-RU" dirty="0" err="1" smtClean="0"/>
              <a:t>випускники</a:t>
            </a:r>
            <a:r>
              <a:rPr lang="ru-RU" dirty="0" smtClean="0"/>
              <a:t> </a:t>
            </a:r>
            <a:r>
              <a:rPr lang="ru-RU" dirty="0" err="1" smtClean="0"/>
              <a:t>аспірантури</a:t>
            </a:r>
            <a:r>
              <a:rPr lang="ru-RU" dirty="0" smtClean="0"/>
              <a:t> 2018 року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-2"/>
            <a:ext cx="9143999" cy="6778501"/>
            <a:chOff x="1" y="-2"/>
            <a:chExt cx="9143999" cy="67785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" y="-2"/>
              <a:ext cx="9143999" cy="764705"/>
              <a:chOff x="0" y="-1"/>
              <a:chExt cx="10555391" cy="58578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5" r="35003"/>
              <a:stretch/>
            </p:blipFill>
            <p:spPr bwMode="auto">
              <a:xfrm>
                <a:off x="0" y="0"/>
                <a:ext cx="3526972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972" y="-1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141" y="0"/>
                <a:ext cx="3524250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" y="80807"/>
              <a:ext cx="1237967" cy="60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5076" y="6346451"/>
              <a:ext cx="43204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390" y="6377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60994" y="97789"/>
            <a:ext cx="2318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Молоді вчені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436096" y="802390"/>
            <a:ext cx="3608387" cy="2755900"/>
            <a:chOff x="5436096" y="908720"/>
            <a:chExt cx="3608387" cy="2755900"/>
          </a:xfrm>
        </p:grpSpPr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908720"/>
              <a:ext cx="3608387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507735" y="919353"/>
              <a:ext cx="313722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2000" tIns="36000" rIns="72000" bIns="36000" rtlCol="0">
              <a:spAutoFit/>
            </a:bodyPr>
            <a:lstStyle/>
            <a:p>
              <a:r>
                <a:rPr lang="uk-UA" b="1" dirty="0" smtClean="0"/>
                <a:t>%</a:t>
              </a:r>
              <a:endParaRPr lang="en-US" b="1" dirty="0"/>
            </a:p>
          </p:txBody>
        </p:sp>
      </p:grp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3456507"/>
            <a:ext cx="9110453" cy="338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371" y="3803037"/>
            <a:ext cx="3497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b="1" dirty="0" smtClean="0"/>
              <a:t>%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t="18105" r="10111" b="13812"/>
          <a:stretch/>
        </p:blipFill>
        <p:spPr bwMode="auto">
          <a:xfrm>
            <a:off x="187785" y="1218017"/>
            <a:ext cx="3345430" cy="187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18105" r="16488" b="15966"/>
          <a:stretch/>
        </p:blipFill>
        <p:spPr bwMode="auto">
          <a:xfrm>
            <a:off x="3675404" y="1180028"/>
            <a:ext cx="1678887" cy="181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FAB-A079-40CC-AF7A-F7C35054C19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</TotalTime>
  <Words>1697</Words>
  <Application>Microsoft Office PowerPoint</Application>
  <PresentationFormat>Екран (4:3)</PresentationFormat>
  <Paragraphs>568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9" baseType="lpstr">
      <vt:lpstr>MS Mincho</vt:lpstr>
      <vt:lpstr>Arial</vt:lpstr>
      <vt:lpstr>Arial Narrow</vt:lpstr>
      <vt:lpstr>Calibri</vt:lpstr>
      <vt:lpstr>Microsoft Yi Baiti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ZSTU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Шестаков Валерій Іванович</dc:creator>
  <cp:lastModifiedBy>Горкуша Людмила Єреміївна</cp:lastModifiedBy>
  <cp:revision>299</cp:revision>
  <cp:lastPrinted>2019-03-25T11:44:24Z</cp:lastPrinted>
  <dcterms:created xsi:type="dcterms:W3CDTF">2018-01-17T08:28:19Z</dcterms:created>
  <dcterms:modified xsi:type="dcterms:W3CDTF">2020-07-07T09:19:25Z</dcterms:modified>
</cp:coreProperties>
</file>